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6" r:id="rId1"/>
  </p:sldMasterIdLst>
  <p:notesMasterIdLst>
    <p:notesMasterId r:id="rId14"/>
  </p:notesMasterIdLst>
  <p:sldIdLst>
    <p:sldId id="256" r:id="rId2"/>
    <p:sldId id="257" r:id="rId3"/>
    <p:sldId id="267" r:id="rId4"/>
    <p:sldId id="258" r:id="rId5"/>
    <p:sldId id="266" r:id="rId6"/>
    <p:sldId id="265" r:id="rId7"/>
    <p:sldId id="259" r:id="rId8"/>
    <p:sldId id="260" r:id="rId9"/>
    <p:sldId id="261" r:id="rId10"/>
    <p:sldId id="262" r:id="rId11"/>
    <p:sldId id="263" r:id="rId12"/>
    <p:sldId id="264" r:id="rId13"/>
  </p:sldIdLst>
  <p:sldSz cx="14630400" cy="8229600"/>
  <p:notesSz cx="8229600" cy="14630400"/>
  <p:embeddedFontLst>
    <p:embeddedFont>
      <p:font typeface="Bookman Old Style" panose="02050604050505020204" pitchFamily="18" charset="0"/>
      <p:regular r:id="rId15"/>
      <p:bold r:id="rId16"/>
      <p:italic r:id="rId17"/>
      <p:boldItalic r:id="rId18"/>
    </p:embeddedFont>
    <p:embeddedFont>
      <p:font typeface="Cabin" panose="020B0604020202020204" charset="0"/>
      <p:regular r:id="rId19"/>
    </p:embeddedFont>
    <p:embeddedFont>
      <p:font typeface="Rockwell" panose="02060603020205020403" pitchFamily="18" charset="0"/>
      <p:regular r:id="rId20"/>
      <p:bold r:id="rId21"/>
      <p:italic r:id="rId22"/>
      <p:boldItalic r:id="rId23"/>
    </p:embeddedFont>
    <p:embeddedFont>
      <p:font typeface="Unbounded" panose="020B0604020202020204" charset="0"/>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Saxena RS2311047010137" userId="45c1271b89cf4d64" providerId="LiveId" clId="{D082859C-EF0C-427C-9184-8511B09A6E19}"/>
    <pc:docChg chg="custSel modSld">
      <pc:chgData name="Rohan Saxena RS2311047010137" userId="45c1271b89cf4d64" providerId="LiveId" clId="{D082859C-EF0C-427C-9184-8511B09A6E19}" dt="2025-01-10T03:56:50.781" v="1" actId="478"/>
      <pc:docMkLst>
        <pc:docMk/>
      </pc:docMkLst>
      <pc:sldChg chg="addSp delSp modSp mod">
        <pc:chgData name="Rohan Saxena RS2311047010137" userId="45c1271b89cf4d64" providerId="LiveId" clId="{D082859C-EF0C-427C-9184-8511B09A6E19}" dt="2025-01-10T03:56:50.781" v="1" actId="478"/>
        <pc:sldMkLst>
          <pc:docMk/>
          <pc:sldMk cId="0" sldId="264"/>
        </pc:sldMkLst>
        <pc:spChg chg="add del mod">
          <ac:chgData name="Rohan Saxena RS2311047010137" userId="45c1271b89cf4d64" providerId="LiveId" clId="{D082859C-EF0C-427C-9184-8511B09A6E19}" dt="2025-01-10T03:56:50.781" v="1" actId="478"/>
          <ac:spMkLst>
            <pc:docMk/>
            <pc:sldMk cId="0" sldId="264"/>
            <ac:spMk id="11" creationId="{08EED4ED-0DCD-4755-488A-31B0FDE9FDF2}"/>
          </ac:spMkLst>
        </pc:spChg>
        <pc:spChg chg="del">
          <ac:chgData name="Rohan Saxena RS2311047010137" userId="45c1271b89cf4d64" providerId="LiveId" clId="{D082859C-EF0C-427C-9184-8511B09A6E19}" dt="2025-01-10T03:56:46.599" v="0" actId="478"/>
          <ac:spMkLst>
            <pc:docMk/>
            <pc:sldMk cId="0" sldId="264"/>
            <ac:spMk id="13" creationId="{3E8F1E0C-AE64-150C-BF9E-40EECD0669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25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86413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99266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879671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8496472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11990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924555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33558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64933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464682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96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1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61215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115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364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85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914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5781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852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5862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05387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664746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70584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4562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6370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136127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AAD347D-5ACD-4C99-B74B-A9C85AD731AF}" type="datetimeFigureOut">
              <a:rPr lang="en-US" smtClean="0"/>
              <a:t>1/10/2025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43407531"/>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11881"/>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Unbounded" pitchFamily="34" charset="0"/>
                <a:ea typeface="Unbounded" pitchFamily="34" charset="-122"/>
                <a:cs typeface="Unbounded" pitchFamily="34" charset="-120"/>
              </a:rPr>
              <a:t>Smart Parking System using Arduino</a:t>
            </a:r>
            <a:endParaRPr lang="en-US" sz="6100" dirty="0"/>
          </a:p>
        </p:txBody>
      </p:sp>
      <p:sp>
        <p:nvSpPr>
          <p:cNvPr id="4" name="Text 1"/>
          <p:cNvSpPr/>
          <p:nvPr/>
        </p:nvSpPr>
        <p:spPr>
          <a:xfrm>
            <a:off x="6324124" y="4985504"/>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smart parking system leverages the power of Arduino to revolutionize the way drivers find and pay for parking. By integrating sensors, </a:t>
            </a:r>
            <a:r>
              <a:rPr lang="en-US" sz="1850">
                <a:solidFill>
                  <a:srgbClr val="CAD6DE"/>
                </a:solidFill>
                <a:latin typeface="Cabin" pitchFamily="34" charset="0"/>
                <a:ea typeface="Cabin" pitchFamily="34" charset="-122"/>
                <a:cs typeface="Cabin" pitchFamily="34" charset="-120"/>
              </a:rPr>
              <a:t>vehicle tracking, </a:t>
            </a:r>
            <a:r>
              <a:rPr lang="en-US" sz="1850" dirty="0">
                <a:solidFill>
                  <a:srgbClr val="CAD6DE"/>
                </a:solidFill>
                <a:latin typeface="Cabin" pitchFamily="34" charset="0"/>
                <a:ea typeface="Cabin" pitchFamily="34" charset="-122"/>
                <a:cs typeface="Cabin" pitchFamily="34" charset="-120"/>
              </a:rPr>
              <a:t>it provides a seamless, efficient, and data-driven parking experience.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54869"/>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Data Analytics and Reporting</a:t>
            </a:r>
            <a:endParaRPr lang="en-US" sz="4400" dirty="0"/>
          </a:p>
        </p:txBody>
      </p:sp>
      <p:sp>
        <p:nvSpPr>
          <p:cNvPr id="4" name="Shape 1"/>
          <p:cNvSpPr/>
          <p:nvPr/>
        </p:nvSpPr>
        <p:spPr>
          <a:xfrm>
            <a:off x="6324124" y="2621875"/>
            <a:ext cx="7468553" cy="4752737"/>
          </a:xfrm>
          <a:prstGeom prst="roundRect">
            <a:avLst>
              <a:gd name="adj" fmla="val 756"/>
            </a:avLst>
          </a:prstGeom>
          <a:noFill/>
          <a:ln w="7620">
            <a:solidFill>
              <a:srgbClr val="FFFFFF">
                <a:alpha val="24000"/>
              </a:srgbClr>
            </a:solidFill>
            <a:prstDash val="solid"/>
          </a:ln>
        </p:spPr>
      </p:sp>
      <p:sp>
        <p:nvSpPr>
          <p:cNvPr id="5" name="Shape 2"/>
          <p:cNvSpPr/>
          <p:nvPr/>
        </p:nvSpPr>
        <p:spPr>
          <a:xfrm>
            <a:off x="6331744" y="2629495"/>
            <a:ext cx="7453312" cy="1451491"/>
          </a:xfrm>
          <a:prstGeom prst="rect">
            <a:avLst/>
          </a:prstGeom>
          <a:solidFill>
            <a:srgbClr val="FFFFFF">
              <a:alpha val="4000"/>
            </a:srgbClr>
          </a:solidFill>
          <a:ln/>
        </p:spPr>
      </p:sp>
      <p:sp>
        <p:nvSpPr>
          <p:cNvPr id="6" name="Text 3"/>
          <p:cNvSpPr/>
          <p:nvPr/>
        </p:nvSpPr>
        <p:spPr>
          <a:xfrm>
            <a:off x="6571059" y="2780705"/>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Occupancy Rates</a:t>
            </a:r>
            <a:endParaRPr lang="en-US" sz="1850" dirty="0"/>
          </a:p>
        </p:txBody>
      </p:sp>
      <p:sp>
        <p:nvSpPr>
          <p:cNvPr id="7" name="Text 4"/>
          <p:cNvSpPr/>
          <p:nvPr/>
        </p:nvSpPr>
        <p:spPr>
          <a:xfrm>
            <a:off x="10301526" y="2780705"/>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Real-time data on parking spot utilization, identifying peak and off-peak times.</a:t>
            </a:r>
            <a:endParaRPr lang="en-US" sz="1850" dirty="0"/>
          </a:p>
        </p:txBody>
      </p:sp>
      <p:sp>
        <p:nvSpPr>
          <p:cNvPr id="8" name="Shape 5"/>
          <p:cNvSpPr/>
          <p:nvPr/>
        </p:nvSpPr>
        <p:spPr>
          <a:xfrm>
            <a:off x="6331744" y="4080986"/>
            <a:ext cx="7453312" cy="1451491"/>
          </a:xfrm>
          <a:prstGeom prst="rect">
            <a:avLst/>
          </a:prstGeom>
          <a:solidFill>
            <a:srgbClr val="000000">
              <a:alpha val="4000"/>
            </a:srgbClr>
          </a:solidFill>
          <a:ln/>
        </p:spPr>
      </p:sp>
      <p:sp>
        <p:nvSpPr>
          <p:cNvPr id="9" name="Text 6"/>
          <p:cNvSpPr/>
          <p:nvPr/>
        </p:nvSpPr>
        <p:spPr>
          <a:xfrm>
            <a:off x="6571059" y="4232196"/>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Revenue Tracking</a:t>
            </a:r>
            <a:endParaRPr lang="en-US" sz="1850" dirty="0"/>
          </a:p>
        </p:txBody>
      </p:sp>
      <p:sp>
        <p:nvSpPr>
          <p:cNvPr id="10" name="Text 7"/>
          <p:cNvSpPr/>
          <p:nvPr/>
        </p:nvSpPr>
        <p:spPr>
          <a:xfrm>
            <a:off x="10301526" y="4232196"/>
            <a:ext cx="3244215"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Detailed reporting on parking fees collected, enabling efficient management and optimization.</a:t>
            </a:r>
            <a:endParaRPr lang="en-US" sz="1850" dirty="0"/>
          </a:p>
        </p:txBody>
      </p:sp>
      <p:sp>
        <p:nvSpPr>
          <p:cNvPr id="11" name="Shape 8"/>
          <p:cNvSpPr/>
          <p:nvPr/>
        </p:nvSpPr>
        <p:spPr>
          <a:xfrm>
            <a:off x="6331744" y="5532477"/>
            <a:ext cx="7453312" cy="1834515"/>
          </a:xfrm>
          <a:prstGeom prst="rect">
            <a:avLst/>
          </a:prstGeom>
          <a:solidFill>
            <a:srgbClr val="FFFFFF">
              <a:alpha val="4000"/>
            </a:srgbClr>
          </a:solidFill>
          <a:ln/>
        </p:spPr>
      </p:sp>
      <p:sp>
        <p:nvSpPr>
          <p:cNvPr id="12" name="Text 9"/>
          <p:cNvSpPr/>
          <p:nvPr/>
        </p:nvSpPr>
        <p:spPr>
          <a:xfrm>
            <a:off x="6571059" y="5683687"/>
            <a:ext cx="3244215"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Trend Analysis</a:t>
            </a:r>
            <a:endParaRPr lang="en-US" sz="1850" dirty="0"/>
          </a:p>
        </p:txBody>
      </p:sp>
      <p:sp>
        <p:nvSpPr>
          <p:cNvPr id="13" name="Text 10"/>
          <p:cNvSpPr/>
          <p:nvPr/>
        </p:nvSpPr>
        <p:spPr>
          <a:xfrm>
            <a:off x="10301526" y="5683687"/>
            <a:ext cx="3244215"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Historical data provides insights into parking demand patterns, supporting infrastructure planning.</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3523" y="807720"/>
            <a:ext cx="7549753" cy="1339691"/>
          </a:xfrm>
          <a:prstGeom prst="rect">
            <a:avLst/>
          </a:prstGeom>
          <a:noFill/>
          <a:ln/>
        </p:spPr>
        <p:txBody>
          <a:bodyPr wrap="square" lIns="0" tIns="0" rIns="0" bIns="0" rtlCol="0" anchor="t"/>
          <a:lstStyle/>
          <a:p>
            <a:pPr marL="0" indent="0">
              <a:lnSpc>
                <a:spcPts val="5250"/>
              </a:lnSpc>
              <a:buNone/>
            </a:pPr>
            <a:r>
              <a:rPr lang="en-US" sz="4200" dirty="0">
                <a:solidFill>
                  <a:srgbClr val="FFFFFF"/>
                </a:solidFill>
                <a:latin typeface="Unbounded" pitchFamily="34" charset="0"/>
                <a:ea typeface="Unbounded" pitchFamily="34" charset="-122"/>
                <a:cs typeface="Unbounded" pitchFamily="34" charset="-120"/>
              </a:rPr>
              <a:t>Benefits and Future Developments</a:t>
            </a:r>
            <a:endParaRPr lang="en-US" sz="4200" dirty="0"/>
          </a:p>
        </p:txBody>
      </p:sp>
      <p:sp>
        <p:nvSpPr>
          <p:cNvPr id="4" name="Shape 1"/>
          <p:cNvSpPr/>
          <p:nvPr/>
        </p:nvSpPr>
        <p:spPr>
          <a:xfrm>
            <a:off x="6283523" y="2745224"/>
            <a:ext cx="512445" cy="512445"/>
          </a:xfrm>
          <a:prstGeom prst="roundRect">
            <a:avLst>
              <a:gd name="adj" fmla="val 6667"/>
            </a:avLst>
          </a:prstGeom>
          <a:solidFill>
            <a:srgbClr val="304755"/>
          </a:solidFill>
          <a:ln/>
        </p:spPr>
      </p:sp>
      <p:sp>
        <p:nvSpPr>
          <p:cNvPr id="5" name="Text 2"/>
          <p:cNvSpPr/>
          <p:nvPr/>
        </p:nvSpPr>
        <p:spPr>
          <a:xfrm>
            <a:off x="6464022" y="2840593"/>
            <a:ext cx="151448" cy="321588"/>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1</a:t>
            </a:r>
            <a:endParaRPr lang="en-US" sz="2500" dirty="0"/>
          </a:p>
        </p:txBody>
      </p:sp>
      <p:sp>
        <p:nvSpPr>
          <p:cNvPr id="6" name="Text 3"/>
          <p:cNvSpPr/>
          <p:nvPr/>
        </p:nvSpPr>
        <p:spPr>
          <a:xfrm>
            <a:off x="7023735" y="2745224"/>
            <a:ext cx="2920841" cy="669846"/>
          </a:xfrm>
          <a:prstGeom prst="rect">
            <a:avLst/>
          </a:prstGeom>
          <a:noFill/>
          <a:ln/>
        </p:spPr>
        <p:txBody>
          <a:bodyPr wrap="squar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Improved Driver Experience</a:t>
            </a:r>
            <a:endParaRPr lang="en-US" sz="2100" dirty="0"/>
          </a:p>
        </p:txBody>
      </p:sp>
      <p:sp>
        <p:nvSpPr>
          <p:cNvPr id="7" name="Text 4"/>
          <p:cNvSpPr/>
          <p:nvPr/>
        </p:nvSpPr>
        <p:spPr>
          <a:xfrm>
            <a:off x="7023735" y="3551634"/>
            <a:ext cx="2920841" cy="1821656"/>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The smart parking system enhances convenience, reduces search time, and eliminates the hassle of finding and paying for parking.</a:t>
            </a:r>
            <a:endParaRPr lang="en-US" sz="1750" dirty="0"/>
          </a:p>
        </p:txBody>
      </p:sp>
      <p:sp>
        <p:nvSpPr>
          <p:cNvPr id="8" name="Shape 5"/>
          <p:cNvSpPr/>
          <p:nvPr/>
        </p:nvSpPr>
        <p:spPr>
          <a:xfrm>
            <a:off x="10172343" y="2745224"/>
            <a:ext cx="512445" cy="512445"/>
          </a:xfrm>
          <a:prstGeom prst="roundRect">
            <a:avLst>
              <a:gd name="adj" fmla="val 6667"/>
            </a:avLst>
          </a:prstGeom>
          <a:solidFill>
            <a:srgbClr val="304755"/>
          </a:solidFill>
          <a:ln/>
        </p:spPr>
      </p:sp>
      <p:sp>
        <p:nvSpPr>
          <p:cNvPr id="9" name="Text 6"/>
          <p:cNvSpPr/>
          <p:nvPr/>
        </p:nvSpPr>
        <p:spPr>
          <a:xfrm>
            <a:off x="10301645" y="2840593"/>
            <a:ext cx="253722" cy="321588"/>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2</a:t>
            </a:r>
            <a:endParaRPr lang="en-US" sz="2500" dirty="0"/>
          </a:p>
        </p:txBody>
      </p:sp>
      <p:sp>
        <p:nvSpPr>
          <p:cNvPr id="10" name="Text 7"/>
          <p:cNvSpPr/>
          <p:nvPr/>
        </p:nvSpPr>
        <p:spPr>
          <a:xfrm>
            <a:off x="10912554" y="2745224"/>
            <a:ext cx="2920841" cy="669846"/>
          </a:xfrm>
          <a:prstGeom prst="rect">
            <a:avLst/>
          </a:prstGeom>
          <a:noFill/>
          <a:ln/>
        </p:spPr>
        <p:txBody>
          <a:bodyPr wrap="squar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Optimized Infrastructure</a:t>
            </a:r>
            <a:endParaRPr lang="en-US" sz="2100" dirty="0"/>
          </a:p>
        </p:txBody>
      </p:sp>
      <p:sp>
        <p:nvSpPr>
          <p:cNvPr id="11" name="Text 8"/>
          <p:cNvSpPr/>
          <p:nvPr/>
        </p:nvSpPr>
        <p:spPr>
          <a:xfrm>
            <a:off x="10912554" y="3551634"/>
            <a:ext cx="2920841" cy="1821656"/>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Data-driven insights enable city planners to make informed decisions about parking capacity, pricing, and regulations.</a:t>
            </a:r>
            <a:endParaRPr lang="en-US" sz="1750" dirty="0"/>
          </a:p>
        </p:txBody>
      </p:sp>
      <p:sp>
        <p:nvSpPr>
          <p:cNvPr id="12" name="Shape 9"/>
          <p:cNvSpPr/>
          <p:nvPr/>
        </p:nvSpPr>
        <p:spPr>
          <a:xfrm>
            <a:off x="6283523" y="5857280"/>
            <a:ext cx="512445" cy="512445"/>
          </a:xfrm>
          <a:prstGeom prst="roundRect">
            <a:avLst>
              <a:gd name="adj" fmla="val 6667"/>
            </a:avLst>
          </a:prstGeom>
          <a:solidFill>
            <a:srgbClr val="304755"/>
          </a:solidFill>
          <a:ln/>
        </p:spPr>
      </p:sp>
      <p:sp>
        <p:nvSpPr>
          <p:cNvPr id="13" name="Text 10"/>
          <p:cNvSpPr/>
          <p:nvPr/>
        </p:nvSpPr>
        <p:spPr>
          <a:xfrm>
            <a:off x="6410444" y="5952649"/>
            <a:ext cx="258485" cy="321588"/>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3</a:t>
            </a:r>
            <a:endParaRPr lang="en-US" sz="2500" dirty="0"/>
          </a:p>
        </p:txBody>
      </p:sp>
      <p:sp>
        <p:nvSpPr>
          <p:cNvPr id="14" name="Text 11"/>
          <p:cNvSpPr/>
          <p:nvPr/>
        </p:nvSpPr>
        <p:spPr>
          <a:xfrm>
            <a:off x="7023735" y="5857280"/>
            <a:ext cx="3095744" cy="334923"/>
          </a:xfrm>
          <a:prstGeom prst="rect">
            <a:avLst/>
          </a:prstGeom>
          <a:noFill/>
          <a:ln/>
        </p:spPr>
        <p:txBody>
          <a:bodyPr wrap="none" lIns="0" tIns="0" rIns="0" bIns="0" rtlCol="0" anchor="t"/>
          <a:lstStyle/>
          <a:p>
            <a:pPr marL="0" indent="0">
              <a:lnSpc>
                <a:spcPts val="2600"/>
              </a:lnSpc>
              <a:buNone/>
            </a:pPr>
            <a:r>
              <a:rPr lang="en-US" sz="2100" dirty="0">
                <a:solidFill>
                  <a:srgbClr val="CAD6DE"/>
                </a:solidFill>
                <a:latin typeface="Unbounded" pitchFamily="34" charset="0"/>
                <a:ea typeface="Unbounded" pitchFamily="34" charset="-122"/>
                <a:cs typeface="Unbounded" pitchFamily="34" charset="-120"/>
              </a:rPr>
              <a:t>Future Integrations</a:t>
            </a:r>
            <a:endParaRPr lang="en-US" sz="2100" dirty="0"/>
          </a:p>
        </p:txBody>
      </p:sp>
      <p:sp>
        <p:nvSpPr>
          <p:cNvPr id="15" name="Text 12"/>
          <p:cNvSpPr/>
          <p:nvPr/>
        </p:nvSpPr>
        <p:spPr>
          <a:xfrm>
            <a:off x="7023735" y="6328767"/>
            <a:ext cx="6809542" cy="1092994"/>
          </a:xfrm>
          <a:prstGeom prst="rect">
            <a:avLst/>
          </a:prstGeom>
          <a:noFill/>
          <a:ln/>
        </p:spPr>
        <p:txBody>
          <a:bodyPr wrap="square" lIns="0" tIns="0" rIns="0" bIns="0" rtlCol="0" anchor="t"/>
          <a:lstStyle/>
          <a:p>
            <a:pPr marL="0" indent="0">
              <a:lnSpc>
                <a:spcPts val="2850"/>
              </a:lnSpc>
              <a:buNone/>
            </a:pPr>
            <a:r>
              <a:rPr lang="en-US" sz="1750" dirty="0">
                <a:solidFill>
                  <a:srgbClr val="CAD6DE"/>
                </a:solidFill>
                <a:latin typeface="Cabin" pitchFamily="34" charset="0"/>
                <a:ea typeface="Cabin" pitchFamily="34" charset="-122"/>
                <a:cs typeface="Cabin" pitchFamily="34" charset="-120"/>
              </a:rPr>
              <a:t>The system can be further enhanced with features like automated parking, electric vehicle charging, and integration with autonomous vehicles.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86661" y="3103598"/>
            <a:ext cx="5632490" cy="954612"/>
          </a:xfrm>
          <a:prstGeom prst="rect">
            <a:avLst/>
          </a:prstGeom>
          <a:noFill/>
          <a:ln/>
        </p:spPr>
        <p:txBody>
          <a:bodyPr wrap="none" lIns="0" tIns="0" rIns="0" bIns="0" rtlCol="0" anchor="t"/>
          <a:lstStyle/>
          <a:p>
            <a:pPr marL="0" indent="0" algn="ctr">
              <a:lnSpc>
                <a:spcPts val="5500"/>
              </a:lnSpc>
              <a:buNone/>
            </a:pPr>
            <a:r>
              <a:rPr lang="en-US" sz="7200" b="1" dirty="0">
                <a:solidFill>
                  <a:srgbClr val="FFFFFF"/>
                </a:solidFill>
                <a:latin typeface="Unbounded" pitchFamily="34" charset="0"/>
                <a:ea typeface="Unbounded" pitchFamily="34" charset="-122"/>
                <a:cs typeface="Unbounded" pitchFamily="34" charset="-120"/>
              </a:rPr>
              <a:t>Thank you</a:t>
            </a:r>
            <a:r>
              <a:rPr lang="en-US" sz="7200" dirty="0">
                <a:solidFill>
                  <a:srgbClr val="FFFFFF"/>
                </a:solidFill>
                <a:latin typeface="Unbounded" pitchFamily="34" charset="0"/>
                <a:ea typeface="Unbounded" pitchFamily="34" charset="-122"/>
                <a:cs typeface="Unbounded" pitchFamily="34" charset="-120"/>
              </a:rPr>
              <a:t> </a:t>
            </a:r>
            <a:endParaRPr lang="en-US" sz="7200" dirty="0"/>
          </a:p>
        </p:txBody>
      </p:sp>
      <p:sp>
        <p:nvSpPr>
          <p:cNvPr id="3" name="Text 1"/>
          <p:cNvSpPr/>
          <p:nvPr/>
        </p:nvSpPr>
        <p:spPr>
          <a:xfrm>
            <a:off x="837724" y="2557939"/>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4" name="Text 2"/>
          <p:cNvSpPr/>
          <p:nvPr/>
        </p:nvSpPr>
        <p:spPr>
          <a:xfrm>
            <a:off x="837724" y="3210163"/>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5" name="Text 3"/>
          <p:cNvSpPr/>
          <p:nvPr/>
        </p:nvSpPr>
        <p:spPr>
          <a:xfrm>
            <a:off x="837724" y="3862388"/>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6" name="Text 4"/>
          <p:cNvSpPr/>
          <p:nvPr/>
        </p:nvSpPr>
        <p:spPr>
          <a:xfrm>
            <a:off x="837724" y="4514612"/>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7" name="Text 5"/>
          <p:cNvSpPr/>
          <p:nvPr/>
        </p:nvSpPr>
        <p:spPr>
          <a:xfrm>
            <a:off x="837724" y="5166836"/>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8" name="Text 6"/>
          <p:cNvSpPr/>
          <p:nvPr/>
        </p:nvSpPr>
        <p:spPr>
          <a:xfrm>
            <a:off x="837724" y="5819061"/>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9" name="Text 7"/>
          <p:cNvSpPr/>
          <p:nvPr/>
        </p:nvSpPr>
        <p:spPr>
          <a:xfrm>
            <a:off x="837724" y="6471285"/>
            <a:ext cx="12954952" cy="383024"/>
          </a:xfrm>
          <a:prstGeom prst="rect">
            <a:avLst/>
          </a:prstGeom>
          <a:noFill/>
          <a:ln/>
        </p:spPr>
        <p:txBody>
          <a:bodyPr wrap="none" lIns="0" tIns="0" rIns="0" bIns="0" rtlCol="0" anchor="t"/>
          <a:lstStyle/>
          <a:p>
            <a:pPr marL="0" indent="0" algn="ctr">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29771"/>
          </a:xfrm>
          <a:prstGeom prst="rect">
            <a:avLst/>
          </a:prstGeom>
        </p:spPr>
      </p:pic>
      <p:sp>
        <p:nvSpPr>
          <p:cNvPr id="3" name="Text 0"/>
          <p:cNvSpPr/>
          <p:nvPr/>
        </p:nvSpPr>
        <p:spPr>
          <a:xfrm>
            <a:off x="820341" y="3589973"/>
            <a:ext cx="9824561" cy="689372"/>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Unbounded" pitchFamily="34" charset="0"/>
                <a:ea typeface="Unbounded" pitchFamily="34" charset="-122"/>
                <a:cs typeface="Unbounded" pitchFamily="34" charset="-120"/>
              </a:rPr>
              <a:t>Introduction to Smart Parking</a:t>
            </a:r>
            <a:endParaRPr lang="en-US" sz="4300" dirty="0"/>
          </a:p>
        </p:txBody>
      </p:sp>
      <p:sp>
        <p:nvSpPr>
          <p:cNvPr id="4" name="Shape 1"/>
          <p:cNvSpPr/>
          <p:nvPr/>
        </p:nvSpPr>
        <p:spPr>
          <a:xfrm>
            <a:off x="820341" y="4894421"/>
            <a:ext cx="527328" cy="527328"/>
          </a:xfrm>
          <a:prstGeom prst="roundRect">
            <a:avLst>
              <a:gd name="adj" fmla="val 6667"/>
            </a:avLst>
          </a:prstGeom>
          <a:solidFill>
            <a:srgbClr val="304755"/>
          </a:solidFill>
          <a:ln/>
        </p:spPr>
      </p:sp>
      <p:sp>
        <p:nvSpPr>
          <p:cNvPr id="5" name="Text 2"/>
          <p:cNvSpPr/>
          <p:nvPr/>
        </p:nvSpPr>
        <p:spPr>
          <a:xfrm>
            <a:off x="1006078" y="4992648"/>
            <a:ext cx="155853" cy="330875"/>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1</a:t>
            </a:r>
            <a:endParaRPr lang="en-US" sz="2600" dirty="0"/>
          </a:p>
        </p:txBody>
      </p:sp>
      <p:sp>
        <p:nvSpPr>
          <p:cNvPr id="6" name="Text 3"/>
          <p:cNvSpPr/>
          <p:nvPr/>
        </p:nvSpPr>
        <p:spPr>
          <a:xfrm>
            <a:off x="1581983" y="4894421"/>
            <a:ext cx="3412093" cy="689372"/>
          </a:xfrm>
          <a:prstGeom prst="rect">
            <a:avLst/>
          </a:prstGeom>
          <a:noFill/>
          <a:ln/>
        </p:spPr>
        <p:txBody>
          <a:bodyPr wrap="square" lIns="0" tIns="0" rIns="0" bIns="0" rtlCol="0" anchor="t"/>
          <a:lstStyle/>
          <a:p>
            <a:pPr marL="0" indent="0">
              <a:lnSpc>
                <a:spcPts val="2700"/>
              </a:lnSpc>
              <a:buNone/>
            </a:pPr>
            <a:r>
              <a:rPr lang="en-US" sz="2400" dirty="0">
                <a:solidFill>
                  <a:srgbClr val="CAD6DE"/>
                </a:solidFill>
                <a:latin typeface="Unbounded" pitchFamily="34" charset="0"/>
                <a:ea typeface="Unbounded" pitchFamily="34" charset="-122"/>
                <a:cs typeface="Unbounded" pitchFamily="34" charset="-120"/>
              </a:rPr>
              <a:t>Efficient Parking Management</a:t>
            </a:r>
            <a:endParaRPr lang="en-US" sz="2400" dirty="0"/>
          </a:p>
        </p:txBody>
      </p:sp>
      <p:sp>
        <p:nvSpPr>
          <p:cNvPr id="7" name="Text 4"/>
          <p:cNvSpPr/>
          <p:nvPr/>
        </p:nvSpPr>
        <p:spPr>
          <a:xfrm>
            <a:off x="1591644" y="5824766"/>
            <a:ext cx="4474619" cy="1925331"/>
          </a:xfrm>
          <a:prstGeom prst="rect">
            <a:avLst/>
          </a:prstGeom>
          <a:noFill/>
          <a:ln/>
        </p:spPr>
        <p:txBody>
          <a:bodyPr wrap="square" lIns="0" tIns="0" rIns="0" bIns="0" rtlCol="0" anchor="t"/>
          <a:lstStyle/>
          <a:p>
            <a:pPr marL="0" indent="0">
              <a:lnSpc>
                <a:spcPts val="2950"/>
              </a:lnSpc>
              <a:buNone/>
            </a:pPr>
            <a:r>
              <a:rPr lang="en-US" sz="2800" dirty="0">
                <a:solidFill>
                  <a:srgbClr val="CAD6DE"/>
                </a:solidFill>
                <a:latin typeface="Cabin" pitchFamily="34" charset="0"/>
                <a:ea typeface="Cabin" pitchFamily="34" charset="-122"/>
                <a:cs typeface="Cabin" pitchFamily="34" charset="-120"/>
              </a:rPr>
              <a:t>The system monitors available parking spots in real-time, guiding drivers to open spaces and reducing search time.</a:t>
            </a:r>
            <a:endParaRPr lang="en-US" sz="2800" dirty="0"/>
          </a:p>
        </p:txBody>
      </p:sp>
      <p:sp>
        <p:nvSpPr>
          <p:cNvPr id="12" name="Shape 9"/>
          <p:cNvSpPr/>
          <p:nvPr/>
        </p:nvSpPr>
        <p:spPr>
          <a:xfrm>
            <a:off x="9636443" y="4894421"/>
            <a:ext cx="527328" cy="527328"/>
          </a:xfrm>
          <a:prstGeom prst="roundRect">
            <a:avLst>
              <a:gd name="adj" fmla="val 6667"/>
            </a:avLst>
          </a:prstGeom>
          <a:solidFill>
            <a:srgbClr val="304755"/>
          </a:solidFill>
          <a:ln/>
        </p:spPr>
      </p:sp>
      <p:sp>
        <p:nvSpPr>
          <p:cNvPr id="13" name="Text 10"/>
          <p:cNvSpPr/>
          <p:nvPr/>
        </p:nvSpPr>
        <p:spPr>
          <a:xfrm>
            <a:off x="9767054" y="4992648"/>
            <a:ext cx="265986" cy="330875"/>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rPr>
              <a:t>2</a:t>
            </a:r>
            <a:endParaRPr lang="en-US" sz="2600" dirty="0"/>
          </a:p>
        </p:txBody>
      </p:sp>
      <p:sp>
        <p:nvSpPr>
          <p:cNvPr id="14" name="Text 11"/>
          <p:cNvSpPr/>
          <p:nvPr/>
        </p:nvSpPr>
        <p:spPr>
          <a:xfrm>
            <a:off x="10398085" y="4894421"/>
            <a:ext cx="3357205" cy="344686"/>
          </a:xfrm>
          <a:prstGeom prst="rect">
            <a:avLst/>
          </a:prstGeom>
          <a:noFill/>
          <a:ln/>
        </p:spPr>
        <p:txBody>
          <a:bodyPr wrap="none" lIns="0" tIns="0" rIns="0" bIns="0" rtlCol="0" anchor="t"/>
          <a:lstStyle/>
          <a:p>
            <a:pPr marL="0" indent="0">
              <a:lnSpc>
                <a:spcPts val="2700"/>
              </a:lnSpc>
              <a:buNone/>
            </a:pPr>
            <a:r>
              <a:rPr lang="en-US" sz="2150" dirty="0">
                <a:solidFill>
                  <a:srgbClr val="CAD6DE"/>
                </a:solidFill>
                <a:latin typeface="Unbounded" pitchFamily="34" charset="0"/>
                <a:ea typeface="Unbounded" pitchFamily="34" charset="-122"/>
                <a:cs typeface="Unbounded" pitchFamily="34" charset="-120"/>
              </a:rPr>
              <a:t>Data-Driven Insights</a:t>
            </a:r>
            <a:endParaRPr lang="en-US" sz="2150" dirty="0"/>
          </a:p>
        </p:txBody>
      </p:sp>
      <p:sp>
        <p:nvSpPr>
          <p:cNvPr id="15" name="Text 12"/>
          <p:cNvSpPr/>
          <p:nvPr/>
        </p:nvSpPr>
        <p:spPr>
          <a:xfrm>
            <a:off x="10398085" y="5379720"/>
            <a:ext cx="3412093" cy="1500188"/>
          </a:xfrm>
          <a:prstGeom prst="rect">
            <a:avLst/>
          </a:prstGeom>
          <a:noFill/>
          <a:ln/>
        </p:spPr>
        <p:txBody>
          <a:bodyPr wrap="square" lIns="0" tIns="0" rIns="0" bIns="0" rtlCol="0" anchor="t"/>
          <a:lstStyle/>
          <a:p>
            <a:pPr marL="0" indent="0">
              <a:lnSpc>
                <a:spcPts val="2950"/>
              </a:lnSpc>
              <a:buNone/>
            </a:pPr>
            <a:r>
              <a:rPr lang="en-US" sz="1800" dirty="0">
                <a:solidFill>
                  <a:srgbClr val="CAD6DE"/>
                </a:solidFill>
                <a:latin typeface="Cabin" pitchFamily="34" charset="0"/>
                <a:ea typeface="Cabin" pitchFamily="34" charset="-122"/>
                <a:cs typeface="Cabin" pitchFamily="34" charset="-120"/>
              </a:rPr>
              <a:t>The system collects valuable data on parking usage patterns, enabling city planners to optimize infrastructure and policies.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E125-4139-C60F-AFD2-6ADB8FFE9C30}"/>
              </a:ext>
            </a:extLst>
          </p:cNvPr>
          <p:cNvSpPr>
            <a:spLocks noGrp="1"/>
          </p:cNvSpPr>
          <p:nvPr>
            <p:ph type="title"/>
          </p:nvPr>
        </p:nvSpPr>
        <p:spPr>
          <a:xfrm>
            <a:off x="1096555" y="381001"/>
            <a:ext cx="12424513" cy="1591585"/>
          </a:xfrm>
        </p:spPr>
        <p:txBody>
          <a:bodyPr/>
          <a:lstStyle/>
          <a:p>
            <a:r>
              <a:rPr lang="en-IN" dirty="0"/>
              <a:t>How the System Works</a:t>
            </a:r>
          </a:p>
        </p:txBody>
      </p:sp>
      <p:sp>
        <p:nvSpPr>
          <p:cNvPr id="3" name="Content Placeholder 2">
            <a:extLst>
              <a:ext uri="{FF2B5EF4-FFF2-40B4-BE49-F238E27FC236}">
                <a16:creationId xmlns:a16="http://schemas.microsoft.com/office/drawing/2014/main" id="{5F5363B7-7C59-DCA9-50D4-9458309F7AA5}"/>
              </a:ext>
            </a:extLst>
          </p:cNvPr>
          <p:cNvSpPr>
            <a:spLocks noGrp="1"/>
          </p:cNvSpPr>
          <p:nvPr>
            <p:ph idx="1"/>
          </p:nvPr>
        </p:nvSpPr>
        <p:spPr>
          <a:xfrm>
            <a:off x="609600" y="2062480"/>
            <a:ext cx="13517880" cy="5984239"/>
          </a:xfrm>
        </p:spPr>
        <p:txBody>
          <a:bodyPr>
            <a:normAutofit fontScale="55000" lnSpcReduction="20000"/>
          </a:bodyPr>
          <a:lstStyle/>
          <a:p>
            <a:pPr marL="0" indent="0">
              <a:buNone/>
            </a:pPr>
            <a:r>
              <a:rPr lang="en-US" sz="2900" dirty="0"/>
              <a:t>Explains the basic functioning of the Smart Parking System using Arduino and the interaction between various components. </a:t>
            </a:r>
          </a:p>
          <a:p>
            <a:pPr marL="0" indent="0">
              <a:buNone/>
            </a:pPr>
            <a:r>
              <a:rPr lang="en-US" sz="2900" dirty="0"/>
              <a:t>Here’s how you can explain this slide in detail:</a:t>
            </a:r>
          </a:p>
          <a:p>
            <a:pPr>
              <a:buFont typeface="+mj-lt"/>
              <a:buAutoNum type="arabicPeriod"/>
            </a:pPr>
            <a:r>
              <a:rPr lang="en-US" sz="2900" b="1" dirty="0"/>
              <a:t>Ultrasonic Sensors Detect Availability</a:t>
            </a:r>
            <a:r>
              <a:rPr lang="en-US" sz="2900" dirty="0"/>
              <a:t>:</a:t>
            </a:r>
          </a:p>
          <a:p>
            <a:pPr marL="742950" lvl="1" indent="-285750">
              <a:buFont typeface="+mj-lt"/>
              <a:buAutoNum type="arabicPeriod"/>
            </a:pPr>
            <a:r>
              <a:rPr lang="en-US" sz="2900" b="1" dirty="0"/>
              <a:t>Function</a:t>
            </a:r>
            <a:r>
              <a:rPr lang="en-US" sz="2900" dirty="0"/>
              <a:t>: Ultrasonic sensors are placed in each parking space to detect whether the spot is occupied or vacant. The sensor emits ultrasonic waves, and based on the time it takes for the waves to reflect back, the system calculates the distance to the nearest object (e.g., a car).</a:t>
            </a:r>
          </a:p>
          <a:p>
            <a:pPr>
              <a:buFont typeface="+mj-lt"/>
              <a:buAutoNum type="arabicPeriod"/>
            </a:pPr>
            <a:r>
              <a:rPr lang="en-US" sz="2900" b="1" dirty="0"/>
              <a:t>Data Sent to Arduino</a:t>
            </a:r>
            <a:r>
              <a:rPr lang="en-US" sz="2900" dirty="0"/>
              <a:t>:</a:t>
            </a:r>
          </a:p>
          <a:p>
            <a:pPr marL="742950" lvl="1" indent="-285750">
              <a:buFont typeface="+mj-lt"/>
              <a:buAutoNum type="arabicPeriod"/>
            </a:pPr>
            <a:r>
              <a:rPr lang="en-US" sz="2900" dirty="0"/>
              <a:t>The ultrasonic sensors continuously send data to the </a:t>
            </a:r>
            <a:r>
              <a:rPr lang="en-US" sz="2900" b="1" dirty="0"/>
              <a:t>Arduino board</a:t>
            </a:r>
            <a:r>
              <a:rPr lang="en-US" sz="2900" dirty="0"/>
              <a:t>. The Arduino processes this information in real time, determining the status of each parking space (occupied or free).</a:t>
            </a:r>
          </a:p>
          <a:p>
            <a:pPr>
              <a:buFont typeface="+mj-lt"/>
              <a:buAutoNum type="arabicPeriod"/>
            </a:pPr>
            <a:r>
              <a:rPr lang="en-US" sz="2900" b="1" dirty="0"/>
              <a:t>Processing of Sensor Data</a:t>
            </a:r>
            <a:r>
              <a:rPr lang="en-US" sz="2900" dirty="0"/>
              <a:t>:</a:t>
            </a:r>
          </a:p>
          <a:p>
            <a:pPr marL="742950" lvl="1" indent="-285750">
              <a:buFont typeface="+mj-lt"/>
              <a:buAutoNum type="arabicPeriod"/>
            </a:pPr>
            <a:r>
              <a:rPr lang="en-US" sz="2900" dirty="0"/>
              <a:t>The Arduino microcontroller reads the input from the ultrasonic sensors and uses predefined logic (such as distance thresholds) to decide whether a parking spot is vacant or occupied. In the code example:</a:t>
            </a:r>
          </a:p>
          <a:p>
            <a:pPr>
              <a:buFont typeface="+mj-lt"/>
              <a:buAutoNum type="arabicPeriod"/>
            </a:pPr>
            <a:r>
              <a:rPr lang="en-US" sz="2900" b="1" dirty="0"/>
              <a:t>Servo Motor or Buzzer Indications (Optional)</a:t>
            </a:r>
            <a:r>
              <a:rPr lang="en-US" sz="2900" dirty="0"/>
              <a:t>:</a:t>
            </a:r>
          </a:p>
          <a:p>
            <a:pPr marL="742950" lvl="1" indent="-285750">
              <a:buFont typeface="+mj-lt"/>
              <a:buAutoNum type="arabicPeriod"/>
            </a:pPr>
            <a:r>
              <a:rPr lang="en-US" sz="2900" dirty="0"/>
              <a:t>In the code example, if a car is detected, the </a:t>
            </a:r>
            <a:r>
              <a:rPr lang="en-US" sz="2900" b="1" dirty="0"/>
              <a:t>servo motor</a:t>
            </a:r>
            <a:r>
              <a:rPr lang="en-US" sz="2900" dirty="0"/>
              <a:t> (acting like a gate) moves to open or close based on the detection.</a:t>
            </a:r>
          </a:p>
          <a:p>
            <a:pPr>
              <a:buFont typeface="+mj-lt"/>
              <a:buAutoNum type="arabicPeriod"/>
            </a:pPr>
            <a:r>
              <a:rPr lang="en-US" sz="2900" b="1" dirty="0"/>
              <a:t>Real-Time System Updates</a:t>
            </a:r>
            <a:r>
              <a:rPr lang="en-US" sz="2900" dirty="0"/>
              <a:t>:</a:t>
            </a:r>
          </a:p>
          <a:p>
            <a:pPr marL="742950" lvl="1" indent="-285750">
              <a:buFont typeface="+mj-lt"/>
              <a:buAutoNum type="arabicPeriod"/>
            </a:pPr>
            <a:r>
              <a:rPr lang="en-US" sz="2900" dirty="0"/>
              <a:t>The system updates continuously as the ultrasonic sensors monitor the parking spaces in real-time. Whenever a car enters or leaves, the system adjusts the parking status and updates the display.</a:t>
            </a:r>
          </a:p>
          <a:p>
            <a:endParaRPr lang="en-IN" dirty="0"/>
          </a:p>
        </p:txBody>
      </p:sp>
    </p:spTree>
    <p:extLst>
      <p:ext uri="{BB962C8B-B14F-4D97-AF65-F5344CB8AC3E}">
        <p14:creationId xmlns:p14="http://schemas.microsoft.com/office/powerpoint/2010/main" val="423193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1100089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Arduino Hardware and Software</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Arduino Uno</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heart of the system is an Arduino Uno, a powerful and flexible microcontroller board that can interface with various sensors and actuators.</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Arduino IDE</a:t>
            </a:r>
            <a:endParaRPr lang="en-US" sz="2200" dirty="0"/>
          </a:p>
        </p:txBody>
      </p:sp>
      <p:sp>
        <p:nvSpPr>
          <p:cNvPr id="6" name="Text 4"/>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Arduino Integrated Development Environment (IDE) is used to write, compile, and upload the control software to the board.</a:t>
            </a:r>
            <a:endParaRPr lang="en-US" sz="1850" dirty="0"/>
          </a:p>
        </p:txBody>
      </p:sp>
      <p:sp>
        <p:nvSpPr>
          <p:cNvPr id="7" name="Text 5"/>
          <p:cNvSpPr/>
          <p:nvPr/>
        </p:nvSpPr>
        <p:spPr>
          <a:xfrm>
            <a:off x="9877901" y="3405068"/>
            <a:ext cx="392858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Programming Language</a:t>
            </a:r>
            <a:endParaRPr lang="en-US" sz="2200" dirty="0"/>
          </a:p>
        </p:txBody>
      </p:sp>
      <p:sp>
        <p:nvSpPr>
          <p:cNvPr id="8" name="Text 6"/>
          <p:cNvSpPr/>
          <p:nvPr/>
        </p:nvSpPr>
        <p:spPr>
          <a:xfrm>
            <a:off x="9877901" y="4348282"/>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Arduino platform supports the c/</a:t>
            </a:r>
            <a:r>
              <a:rPr lang="en-US" sz="1850" dirty="0" err="1">
                <a:solidFill>
                  <a:srgbClr val="CAD6DE"/>
                </a:solidFill>
                <a:latin typeface="Cabin" pitchFamily="34" charset="0"/>
                <a:ea typeface="Cabin" pitchFamily="34" charset="-122"/>
                <a:cs typeface="Cabin" pitchFamily="34" charset="-120"/>
              </a:rPr>
              <a:t>c++</a:t>
            </a:r>
            <a:r>
              <a:rPr lang="en-US" sz="1850" dirty="0">
                <a:solidFill>
                  <a:srgbClr val="CAD6DE"/>
                </a:solidFill>
                <a:latin typeface="Cabin" pitchFamily="34" charset="0"/>
                <a:ea typeface="Cabin" pitchFamily="34" charset="-122"/>
                <a:cs typeface="Cabin" pitchFamily="34" charset="-120"/>
              </a:rPr>
              <a:t> programming language, allowing developers to create custom firmware for the parking system.</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4FF7-B7AD-A223-F9E2-3FC01F977842}"/>
              </a:ext>
            </a:extLst>
          </p:cNvPr>
          <p:cNvSpPr>
            <a:spLocks noGrp="1"/>
          </p:cNvSpPr>
          <p:nvPr>
            <p:ph type="title"/>
          </p:nvPr>
        </p:nvSpPr>
        <p:spPr>
          <a:xfrm>
            <a:off x="320040" y="340085"/>
            <a:ext cx="6538685" cy="1591585"/>
          </a:xfrm>
        </p:spPr>
        <p:txBody>
          <a:bodyPr/>
          <a:lstStyle/>
          <a:p>
            <a:r>
              <a:rPr lang="en-IN" dirty="0"/>
              <a:t>Circuit Diagram</a:t>
            </a:r>
          </a:p>
        </p:txBody>
      </p:sp>
      <p:sp>
        <p:nvSpPr>
          <p:cNvPr id="3" name="Content Placeholder 2">
            <a:extLst>
              <a:ext uri="{FF2B5EF4-FFF2-40B4-BE49-F238E27FC236}">
                <a16:creationId xmlns:a16="http://schemas.microsoft.com/office/drawing/2014/main" id="{4C9B1838-37E1-7491-BB0E-5FD09AC094B2}"/>
              </a:ext>
            </a:extLst>
          </p:cNvPr>
          <p:cNvSpPr>
            <a:spLocks noGrp="1"/>
          </p:cNvSpPr>
          <p:nvPr>
            <p:ph idx="1"/>
          </p:nvPr>
        </p:nvSpPr>
        <p:spPr>
          <a:xfrm>
            <a:off x="608874" y="2070720"/>
            <a:ext cx="12424514" cy="5473080"/>
          </a:xfrm>
        </p:spPr>
        <p:txBody>
          <a:bodyPr/>
          <a:lstStyle/>
          <a:p>
            <a:pPr marL="0" indent="0">
              <a:buNone/>
            </a:pPr>
            <a:r>
              <a:rPr lang="en-US" dirty="0"/>
              <a:t>Basic schematic of how the components are connected.</a:t>
            </a:r>
          </a:p>
          <a:p>
            <a:pPr marL="0" indent="0">
              <a:buNone/>
            </a:pPr>
            <a:endParaRPr lang="en-IN" dirty="0"/>
          </a:p>
          <a:p>
            <a:pPr marL="0" indent="0">
              <a:buNone/>
            </a:pPr>
            <a:endParaRPr lang="en-IN" dirty="0"/>
          </a:p>
          <a:p>
            <a:pPr marL="0" indent="0">
              <a:buNone/>
            </a:pPr>
            <a:endParaRPr lang="en-IN" dirty="0"/>
          </a:p>
          <a:p>
            <a:pPr marL="0" indent="0">
              <a:buNone/>
            </a:pPr>
            <a:r>
              <a:rPr lang="en-US" dirty="0"/>
              <a:t>Key connections between sensors and Arduino.</a:t>
            </a:r>
            <a:endParaRPr lang="en-IN" dirty="0"/>
          </a:p>
        </p:txBody>
      </p:sp>
      <p:pic>
        <p:nvPicPr>
          <p:cNvPr id="1026" name="Picture 2" descr="Arduino light sensor circuit example using a photoresistor">
            <a:extLst>
              <a:ext uri="{FF2B5EF4-FFF2-40B4-BE49-F238E27FC236}">
                <a16:creationId xmlns:a16="http://schemas.microsoft.com/office/drawing/2014/main" id="{187BCB13-8226-E2F1-F7F6-834FB745B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520" y="239956"/>
            <a:ext cx="3954780" cy="3337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mistor Interfacing with Arduino UNO">
            <a:extLst>
              <a:ext uri="{FF2B5EF4-FFF2-40B4-BE49-F238E27FC236}">
                <a16:creationId xmlns:a16="http://schemas.microsoft.com/office/drawing/2014/main" id="{DF4770B6-D29B-8410-5DC4-C2D6EAF0B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560" y="3897630"/>
            <a:ext cx="5288280" cy="396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92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812C-9A51-9954-C1C2-66F9F60BFFCB}"/>
              </a:ext>
            </a:extLst>
          </p:cNvPr>
          <p:cNvSpPr>
            <a:spLocks noGrp="1"/>
          </p:cNvSpPr>
          <p:nvPr>
            <p:ph type="title"/>
          </p:nvPr>
        </p:nvSpPr>
        <p:spPr>
          <a:xfrm>
            <a:off x="1096555" y="483872"/>
            <a:ext cx="12424513" cy="1591585"/>
          </a:xfrm>
        </p:spPr>
        <p:txBody>
          <a:bodyPr/>
          <a:lstStyle/>
          <a:p>
            <a:r>
              <a:rPr lang="en-IN" dirty="0"/>
              <a:t>Code Overview</a:t>
            </a:r>
          </a:p>
        </p:txBody>
      </p:sp>
      <p:sp>
        <p:nvSpPr>
          <p:cNvPr id="3" name="Content Placeholder 2">
            <a:extLst>
              <a:ext uri="{FF2B5EF4-FFF2-40B4-BE49-F238E27FC236}">
                <a16:creationId xmlns:a16="http://schemas.microsoft.com/office/drawing/2014/main" id="{995C77FB-91A0-49FC-54BA-32BC4972F467}"/>
              </a:ext>
            </a:extLst>
          </p:cNvPr>
          <p:cNvSpPr>
            <a:spLocks noGrp="1"/>
          </p:cNvSpPr>
          <p:nvPr>
            <p:ph idx="1"/>
          </p:nvPr>
        </p:nvSpPr>
        <p:spPr>
          <a:xfrm>
            <a:off x="704849" y="2133600"/>
            <a:ext cx="12828995" cy="5581649"/>
          </a:xfrm>
        </p:spPr>
        <p:txBody>
          <a:bodyPr numCol="3">
            <a:normAutofit fontScale="77500" lnSpcReduction="20000"/>
          </a:bodyPr>
          <a:lstStyle/>
          <a:p>
            <a:pPr marL="0" indent="0">
              <a:buNone/>
            </a:pPr>
            <a:r>
              <a:rPr lang="en-IN" dirty="0"/>
              <a:t>#include &lt;</a:t>
            </a:r>
            <a:r>
              <a:rPr lang="en-IN" dirty="0" err="1"/>
              <a:t>Servo.h</a:t>
            </a:r>
            <a:r>
              <a:rPr lang="en-IN" dirty="0"/>
              <a:t>&gt;</a:t>
            </a:r>
          </a:p>
          <a:p>
            <a:pPr marL="0" indent="0">
              <a:buNone/>
            </a:pPr>
            <a:r>
              <a:rPr lang="en-IN" dirty="0"/>
              <a:t>Servo </a:t>
            </a:r>
            <a:r>
              <a:rPr lang="en-IN" dirty="0" err="1"/>
              <a:t>myservo</a:t>
            </a:r>
            <a:r>
              <a:rPr lang="en-IN" dirty="0"/>
              <a:t>; </a:t>
            </a:r>
          </a:p>
          <a:p>
            <a:pPr marL="0" indent="0">
              <a:buNone/>
            </a:pPr>
            <a:r>
              <a:rPr lang="en-IN" dirty="0"/>
              <a:t>int </a:t>
            </a:r>
            <a:r>
              <a:rPr lang="en-IN" dirty="0" err="1"/>
              <a:t>pos</a:t>
            </a:r>
            <a:r>
              <a:rPr lang="en-IN" dirty="0"/>
              <a:t> = 0;</a:t>
            </a:r>
          </a:p>
          <a:p>
            <a:pPr marL="0" indent="0">
              <a:buNone/>
            </a:pPr>
            <a:r>
              <a:rPr lang="en-IN" dirty="0"/>
              <a:t>int cm = 0;</a:t>
            </a:r>
          </a:p>
          <a:p>
            <a:pPr marL="0" indent="0">
              <a:buNone/>
            </a:pPr>
            <a:r>
              <a:rPr lang="en-IN" dirty="0"/>
              <a:t>long </a:t>
            </a:r>
            <a:r>
              <a:rPr lang="en-IN" dirty="0" err="1"/>
              <a:t>readUltrasonicDistance</a:t>
            </a:r>
            <a:r>
              <a:rPr lang="en-IN" dirty="0"/>
              <a:t>(int </a:t>
            </a:r>
            <a:r>
              <a:rPr lang="en-IN" dirty="0" err="1"/>
              <a:t>triggerPin</a:t>
            </a:r>
            <a:r>
              <a:rPr lang="en-IN" dirty="0"/>
              <a:t>, int </a:t>
            </a:r>
            <a:r>
              <a:rPr lang="en-IN" dirty="0" err="1"/>
              <a:t>echoPin</a:t>
            </a:r>
            <a:r>
              <a:rPr lang="en-IN" dirty="0"/>
              <a:t>){</a:t>
            </a:r>
          </a:p>
          <a:p>
            <a:pPr marL="0" indent="0">
              <a:buNone/>
            </a:pPr>
            <a:r>
              <a:rPr lang="en-IN" dirty="0"/>
              <a:t> </a:t>
            </a:r>
            <a:r>
              <a:rPr lang="en-IN" dirty="0" err="1"/>
              <a:t>pinMode</a:t>
            </a:r>
            <a:r>
              <a:rPr lang="en-IN" dirty="0"/>
              <a:t>(</a:t>
            </a:r>
            <a:r>
              <a:rPr lang="en-IN" dirty="0" err="1"/>
              <a:t>triggerPin</a:t>
            </a:r>
            <a:r>
              <a:rPr lang="en-IN" dirty="0"/>
              <a:t>, OUTPUT); </a:t>
            </a:r>
          </a:p>
          <a:p>
            <a:pPr marL="0" indent="0">
              <a:buNone/>
            </a:pPr>
            <a:r>
              <a:rPr lang="en-IN" dirty="0" err="1"/>
              <a:t>digitalWrite</a:t>
            </a:r>
            <a:r>
              <a:rPr lang="en-IN" dirty="0"/>
              <a:t>(</a:t>
            </a:r>
            <a:r>
              <a:rPr lang="en-IN" dirty="0" err="1"/>
              <a:t>triggerPin</a:t>
            </a:r>
            <a:r>
              <a:rPr lang="en-IN" dirty="0"/>
              <a:t>, LOW); </a:t>
            </a:r>
          </a:p>
          <a:p>
            <a:pPr marL="0" indent="0">
              <a:buNone/>
            </a:pPr>
            <a:r>
              <a:rPr lang="en-IN" dirty="0" err="1"/>
              <a:t>delayMicroseconds</a:t>
            </a:r>
            <a:r>
              <a:rPr lang="en-IN" dirty="0"/>
              <a:t>(2);</a:t>
            </a:r>
          </a:p>
          <a:p>
            <a:pPr marL="0" indent="0">
              <a:buNone/>
            </a:pPr>
            <a:r>
              <a:rPr lang="en-IN" dirty="0" err="1"/>
              <a:t>digitalWrite</a:t>
            </a:r>
            <a:r>
              <a:rPr lang="en-IN" dirty="0"/>
              <a:t>(</a:t>
            </a:r>
            <a:r>
              <a:rPr lang="en-IN" dirty="0" err="1"/>
              <a:t>triggerPin</a:t>
            </a:r>
            <a:r>
              <a:rPr lang="en-IN" dirty="0"/>
              <a:t>, HIGH);  </a:t>
            </a:r>
          </a:p>
          <a:p>
            <a:pPr marL="0" indent="0">
              <a:buNone/>
            </a:pPr>
            <a:r>
              <a:rPr lang="en-IN" dirty="0" err="1"/>
              <a:t>delayMicroseconds</a:t>
            </a:r>
            <a:r>
              <a:rPr lang="en-IN" dirty="0"/>
              <a:t>(10);</a:t>
            </a:r>
          </a:p>
          <a:p>
            <a:pPr marL="0" indent="0">
              <a:buNone/>
            </a:pPr>
            <a:r>
              <a:rPr lang="en-IN" dirty="0" err="1"/>
              <a:t>digitalWrite</a:t>
            </a:r>
            <a:r>
              <a:rPr lang="en-IN" dirty="0"/>
              <a:t>(</a:t>
            </a:r>
            <a:r>
              <a:rPr lang="en-IN" dirty="0" err="1"/>
              <a:t>triggerPin</a:t>
            </a:r>
            <a:r>
              <a:rPr lang="en-IN" dirty="0"/>
              <a:t>, LOW);</a:t>
            </a:r>
          </a:p>
          <a:p>
            <a:pPr marL="0" indent="0">
              <a:buNone/>
            </a:pPr>
            <a:r>
              <a:rPr lang="en-IN" dirty="0" err="1"/>
              <a:t>pinMode</a:t>
            </a:r>
            <a:r>
              <a:rPr lang="en-IN" dirty="0"/>
              <a:t>(</a:t>
            </a:r>
            <a:r>
              <a:rPr lang="en-IN" dirty="0" err="1"/>
              <a:t>echoPin</a:t>
            </a:r>
            <a:r>
              <a:rPr lang="en-IN" dirty="0"/>
              <a:t>, INPUT);</a:t>
            </a:r>
          </a:p>
          <a:p>
            <a:pPr marL="0" indent="0">
              <a:buNone/>
            </a:pPr>
            <a:r>
              <a:rPr lang="en-IN" dirty="0"/>
              <a:t>return </a:t>
            </a:r>
            <a:r>
              <a:rPr lang="en-IN" dirty="0" err="1"/>
              <a:t>pulseIn</a:t>
            </a:r>
            <a:r>
              <a:rPr lang="en-IN" dirty="0"/>
              <a:t>(</a:t>
            </a:r>
            <a:r>
              <a:rPr lang="en-IN" dirty="0" err="1"/>
              <a:t>echoPin</a:t>
            </a:r>
            <a:r>
              <a:rPr lang="en-IN" dirty="0"/>
              <a:t>, HIGH);</a:t>
            </a:r>
          </a:p>
          <a:p>
            <a:pPr marL="0" indent="0">
              <a:buNone/>
            </a:pPr>
            <a:r>
              <a:rPr lang="en-IN" dirty="0"/>
              <a:t>}void setup()</a:t>
            </a:r>
          </a:p>
          <a:p>
            <a:pPr marL="0" indent="0">
              <a:buNone/>
            </a:pPr>
            <a:r>
              <a:rPr lang="en-IN" dirty="0"/>
              <a:t> {  </a:t>
            </a:r>
          </a:p>
          <a:p>
            <a:pPr marL="0" indent="0">
              <a:buNone/>
            </a:pPr>
            <a:r>
              <a:rPr lang="en-IN" dirty="0" err="1"/>
              <a:t>digitalWrite</a:t>
            </a:r>
            <a:r>
              <a:rPr lang="en-IN" dirty="0"/>
              <a:t>(12,LOW);</a:t>
            </a:r>
          </a:p>
          <a:p>
            <a:pPr marL="0" indent="0">
              <a:buNone/>
            </a:pPr>
            <a:r>
              <a:rPr lang="en-IN" dirty="0"/>
              <a:t> </a:t>
            </a:r>
            <a:r>
              <a:rPr lang="en-IN" dirty="0" err="1"/>
              <a:t>myservo.attach</a:t>
            </a:r>
            <a:r>
              <a:rPr lang="en-IN" dirty="0"/>
              <a:t>(9);</a:t>
            </a:r>
          </a:p>
          <a:p>
            <a:pPr marL="0" indent="0">
              <a:buNone/>
            </a:pPr>
            <a:r>
              <a:rPr lang="en-IN" dirty="0" err="1"/>
              <a:t>Serial.begin</a:t>
            </a:r>
            <a:r>
              <a:rPr lang="en-IN" dirty="0"/>
              <a:t>(9600);</a:t>
            </a:r>
          </a:p>
          <a:p>
            <a:pPr marL="0" indent="0">
              <a:buNone/>
            </a:pPr>
            <a:r>
              <a:rPr lang="en-IN" dirty="0"/>
              <a:t>}void loop() { </a:t>
            </a:r>
          </a:p>
          <a:p>
            <a:pPr marL="0" indent="0">
              <a:buNone/>
            </a:pPr>
            <a:r>
              <a:rPr lang="en-IN" dirty="0"/>
              <a:t>cm = 0.01723 * </a:t>
            </a:r>
            <a:r>
              <a:rPr lang="en-IN" dirty="0" err="1"/>
              <a:t>readUltrasonicDistance</a:t>
            </a:r>
            <a:r>
              <a:rPr lang="en-IN" dirty="0"/>
              <a:t>(6, 7);</a:t>
            </a:r>
          </a:p>
          <a:p>
            <a:pPr marL="0" indent="0">
              <a:buNone/>
            </a:pPr>
            <a:r>
              <a:rPr lang="en-IN" dirty="0"/>
              <a:t>if(cm&lt;30){</a:t>
            </a:r>
          </a:p>
          <a:p>
            <a:pPr marL="0" indent="0">
              <a:buNone/>
            </a:pPr>
            <a:r>
              <a:rPr lang="en-IN" dirty="0" err="1"/>
              <a:t>Serial.print</a:t>
            </a:r>
            <a:r>
              <a:rPr lang="en-IN" dirty="0"/>
              <a:t>(cm);</a:t>
            </a:r>
          </a:p>
          <a:p>
            <a:pPr marL="0" indent="0">
              <a:buNone/>
            </a:pPr>
            <a:r>
              <a:rPr lang="en-IN" dirty="0" err="1"/>
              <a:t>Serial.println</a:t>
            </a:r>
            <a:r>
              <a:rPr lang="en-IN" dirty="0"/>
              <a:t>("cm");</a:t>
            </a:r>
          </a:p>
          <a:p>
            <a:pPr marL="0" indent="0">
              <a:buNone/>
            </a:pPr>
            <a:r>
              <a:rPr lang="en-IN" dirty="0"/>
              <a:t>for (</a:t>
            </a:r>
            <a:r>
              <a:rPr lang="en-IN" dirty="0" err="1"/>
              <a:t>pos</a:t>
            </a:r>
            <a:r>
              <a:rPr lang="en-IN" dirty="0"/>
              <a:t> = 0; </a:t>
            </a:r>
            <a:r>
              <a:rPr lang="en-IN" dirty="0" err="1"/>
              <a:t>pos</a:t>
            </a:r>
            <a:r>
              <a:rPr lang="en-IN" dirty="0"/>
              <a:t> &lt;= 120; </a:t>
            </a:r>
            <a:r>
              <a:rPr lang="en-IN" dirty="0" err="1"/>
              <a:t>pos</a:t>
            </a:r>
            <a:r>
              <a:rPr lang="en-IN" dirty="0"/>
              <a:t> += 1) {</a:t>
            </a:r>
          </a:p>
          <a:p>
            <a:pPr marL="0" indent="0">
              <a:buNone/>
            </a:pPr>
            <a:r>
              <a:rPr lang="en-IN" dirty="0"/>
              <a:t>     </a:t>
            </a:r>
            <a:r>
              <a:rPr lang="en-IN" dirty="0" err="1"/>
              <a:t>myservo.write</a:t>
            </a:r>
            <a:r>
              <a:rPr lang="en-IN" dirty="0"/>
              <a:t>(</a:t>
            </a:r>
            <a:r>
              <a:rPr lang="en-IN" dirty="0" err="1"/>
              <a:t>pos</a:t>
            </a:r>
            <a:r>
              <a:rPr lang="en-IN" dirty="0"/>
              <a:t>);</a:t>
            </a:r>
          </a:p>
          <a:p>
            <a:pPr marL="0" indent="0">
              <a:buNone/>
            </a:pPr>
            <a:r>
              <a:rPr lang="en-IN" dirty="0"/>
              <a:t>delay(15);</a:t>
            </a:r>
          </a:p>
          <a:p>
            <a:pPr marL="0" indent="0">
              <a:buNone/>
            </a:pPr>
            <a:r>
              <a:rPr lang="en-IN" dirty="0"/>
              <a:t>}  delay(500);</a:t>
            </a:r>
          </a:p>
          <a:p>
            <a:pPr marL="0" indent="0">
              <a:buNone/>
            </a:pPr>
            <a:r>
              <a:rPr lang="en-IN" dirty="0"/>
              <a:t>for (</a:t>
            </a:r>
            <a:r>
              <a:rPr lang="en-IN" dirty="0" err="1"/>
              <a:t>pos</a:t>
            </a:r>
            <a:r>
              <a:rPr lang="en-IN" dirty="0"/>
              <a:t> = 120; </a:t>
            </a:r>
            <a:r>
              <a:rPr lang="en-IN" dirty="0" err="1"/>
              <a:t>pos</a:t>
            </a:r>
            <a:r>
              <a:rPr lang="en-IN" dirty="0"/>
              <a:t> &gt;= 0; </a:t>
            </a:r>
            <a:r>
              <a:rPr lang="en-IN" dirty="0" err="1"/>
              <a:t>pos</a:t>
            </a:r>
            <a:r>
              <a:rPr lang="en-IN" dirty="0"/>
              <a:t> -= 1)</a:t>
            </a:r>
          </a:p>
          <a:p>
            <a:pPr marL="0" indent="0">
              <a:buNone/>
            </a:pPr>
            <a:r>
              <a:rPr lang="en-IN" dirty="0"/>
              <a:t>{     </a:t>
            </a:r>
          </a:p>
          <a:p>
            <a:pPr marL="0" indent="0">
              <a:buNone/>
            </a:pPr>
            <a:r>
              <a:rPr lang="en-IN" dirty="0" err="1"/>
              <a:t>myservo.write</a:t>
            </a:r>
            <a:r>
              <a:rPr lang="en-IN" dirty="0"/>
              <a:t>(</a:t>
            </a:r>
            <a:r>
              <a:rPr lang="en-IN" dirty="0" err="1"/>
              <a:t>pos</a:t>
            </a:r>
            <a:r>
              <a:rPr lang="en-IN" dirty="0"/>
              <a:t>);    </a:t>
            </a:r>
          </a:p>
          <a:p>
            <a:pPr marL="0" indent="0">
              <a:buNone/>
            </a:pPr>
            <a:r>
              <a:rPr lang="en-IN" dirty="0"/>
              <a:t>delay(15);                                       </a:t>
            </a:r>
          </a:p>
          <a:p>
            <a:pPr marL="0" indent="0">
              <a:buNone/>
            </a:pPr>
            <a:r>
              <a:rPr lang="en-IN" dirty="0"/>
              <a:t>}  </a:t>
            </a:r>
          </a:p>
          <a:p>
            <a:pPr marL="0" indent="0">
              <a:buNone/>
            </a:pPr>
            <a:r>
              <a:rPr lang="en-IN" dirty="0"/>
              <a:t>delay(5000); </a:t>
            </a:r>
          </a:p>
          <a:p>
            <a:pPr marL="0" indent="0">
              <a:buNone/>
            </a:pPr>
            <a:r>
              <a:rPr lang="en-IN" dirty="0"/>
              <a:t>//add delay how much you want  </a:t>
            </a:r>
          </a:p>
          <a:p>
            <a:pPr marL="0" indent="0">
              <a:buNone/>
            </a:pPr>
            <a:r>
              <a:rPr lang="en-IN" dirty="0"/>
              <a:t>}  </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204288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sp>
        <p:nvSpPr>
          <p:cNvPr id="3" name="Text 0"/>
          <p:cNvSpPr/>
          <p:nvPr/>
        </p:nvSpPr>
        <p:spPr>
          <a:xfrm>
            <a:off x="815102" y="640437"/>
            <a:ext cx="6086951" cy="684967"/>
          </a:xfrm>
          <a:prstGeom prst="rect">
            <a:avLst/>
          </a:prstGeom>
          <a:noFill/>
          <a:ln/>
        </p:spPr>
        <p:txBody>
          <a:bodyPr wrap="none" lIns="0" tIns="0" rIns="0" bIns="0" rtlCol="0" anchor="t"/>
          <a:lstStyle/>
          <a:p>
            <a:pPr marL="0" indent="0">
              <a:lnSpc>
                <a:spcPts val="5350"/>
              </a:lnSpc>
              <a:buNone/>
            </a:pPr>
            <a:r>
              <a:rPr lang="en-US" sz="4300" dirty="0">
                <a:solidFill>
                  <a:srgbClr val="FFFFFF"/>
                </a:solidFill>
                <a:latin typeface="Unbounded" pitchFamily="34" charset="0"/>
                <a:ea typeface="Unbounded" pitchFamily="34" charset="-122"/>
                <a:cs typeface="Unbounded" pitchFamily="34" charset="-120"/>
              </a:rPr>
              <a:t>Integration</a:t>
            </a:r>
            <a:endParaRPr lang="en-US" sz="4300" dirty="0"/>
          </a:p>
        </p:txBody>
      </p:sp>
      <p:sp>
        <p:nvSpPr>
          <p:cNvPr id="4" name="Shape 1"/>
          <p:cNvSpPr/>
          <p:nvPr/>
        </p:nvSpPr>
        <p:spPr>
          <a:xfrm>
            <a:off x="1149191" y="1674733"/>
            <a:ext cx="30480" cy="5917168"/>
          </a:xfrm>
          <a:prstGeom prst="roundRect">
            <a:avLst>
              <a:gd name="adj" fmla="val 114622"/>
            </a:avLst>
          </a:prstGeom>
          <a:solidFill>
            <a:srgbClr val="49606E"/>
          </a:solidFill>
          <a:ln/>
        </p:spPr>
      </p:sp>
      <p:sp>
        <p:nvSpPr>
          <p:cNvPr id="5" name="Shape 2"/>
          <p:cNvSpPr/>
          <p:nvPr/>
        </p:nvSpPr>
        <p:spPr>
          <a:xfrm>
            <a:off x="1395948" y="2183368"/>
            <a:ext cx="815102" cy="30480"/>
          </a:xfrm>
          <a:prstGeom prst="roundRect">
            <a:avLst>
              <a:gd name="adj" fmla="val 114622"/>
            </a:avLst>
          </a:prstGeom>
          <a:solidFill>
            <a:srgbClr val="49606E"/>
          </a:solidFill>
          <a:ln/>
        </p:spPr>
      </p:sp>
      <p:sp>
        <p:nvSpPr>
          <p:cNvPr id="6" name="Shape 3"/>
          <p:cNvSpPr/>
          <p:nvPr/>
        </p:nvSpPr>
        <p:spPr>
          <a:xfrm>
            <a:off x="902434" y="1936671"/>
            <a:ext cx="523994" cy="523994"/>
          </a:xfrm>
          <a:prstGeom prst="roundRect">
            <a:avLst>
              <a:gd name="adj" fmla="val 6667"/>
            </a:avLst>
          </a:prstGeom>
          <a:solidFill>
            <a:srgbClr val="304755"/>
          </a:solidFill>
          <a:ln/>
        </p:spPr>
      </p:sp>
      <p:sp>
        <p:nvSpPr>
          <p:cNvPr id="7" name="Text 4"/>
          <p:cNvSpPr/>
          <p:nvPr/>
        </p:nvSpPr>
        <p:spPr>
          <a:xfrm>
            <a:off x="1086981" y="2034183"/>
            <a:ext cx="154900" cy="328851"/>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1</a:t>
            </a:r>
            <a:endParaRPr lang="en-US" sz="2550" dirty="0"/>
          </a:p>
        </p:txBody>
      </p:sp>
      <p:sp>
        <p:nvSpPr>
          <p:cNvPr id="8" name="Text 5"/>
          <p:cNvSpPr/>
          <p:nvPr/>
        </p:nvSpPr>
        <p:spPr>
          <a:xfrm>
            <a:off x="2445425" y="1907619"/>
            <a:ext cx="3094792" cy="342424"/>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Ultrasonic Sensors</a:t>
            </a:r>
            <a:endParaRPr lang="en-US" sz="2150" dirty="0"/>
          </a:p>
        </p:txBody>
      </p:sp>
      <p:sp>
        <p:nvSpPr>
          <p:cNvPr id="9" name="Text 6"/>
          <p:cNvSpPr/>
          <p:nvPr/>
        </p:nvSpPr>
        <p:spPr>
          <a:xfrm>
            <a:off x="2445425" y="2389703"/>
            <a:ext cx="5883473" cy="74509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Detect the presence of vehicles in parking spots, providing real-time occupancy data.</a:t>
            </a:r>
            <a:endParaRPr lang="en-US" sz="1800" dirty="0"/>
          </a:p>
        </p:txBody>
      </p:sp>
      <p:sp>
        <p:nvSpPr>
          <p:cNvPr id="10" name="Shape 7"/>
          <p:cNvSpPr/>
          <p:nvPr/>
        </p:nvSpPr>
        <p:spPr>
          <a:xfrm>
            <a:off x="1395948" y="4109204"/>
            <a:ext cx="815102" cy="30480"/>
          </a:xfrm>
          <a:prstGeom prst="roundRect">
            <a:avLst>
              <a:gd name="adj" fmla="val 114622"/>
            </a:avLst>
          </a:prstGeom>
          <a:solidFill>
            <a:srgbClr val="49606E"/>
          </a:solidFill>
          <a:ln/>
        </p:spPr>
      </p:sp>
      <p:sp>
        <p:nvSpPr>
          <p:cNvPr id="11" name="Shape 8"/>
          <p:cNvSpPr/>
          <p:nvPr/>
        </p:nvSpPr>
        <p:spPr>
          <a:xfrm>
            <a:off x="902434" y="3862507"/>
            <a:ext cx="523994" cy="523994"/>
          </a:xfrm>
          <a:prstGeom prst="roundRect">
            <a:avLst>
              <a:gd name="adj" fmla="val 6667"/>
            </a:avLst>
          </a:prstGeom>
          <a:solidFill>
            <a:srgbClr val="304755"/>
          </a:solidFill>
          <a:ln/>
        </p:spPr>
      </p:sp>
      <p:sp>
        <p:nvSpPr>
          <p:cNvPr id="12" name="Text 9"/>
          <p:cNvSpPr/>
          <p:nvPr/>
        </p:nvSpPr>
        <p:spPr>
          <a:xfrm>
            <a:off x="1034713" y="3960019"/>
            <a:ext cx="259437" cy="328851"/>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2</a:t>
            </a:r>
            <a:endParaRPr lang="en-US" sz="2550" dirty="0"/>
          </a:p>
        </p:txBody>
      </p:sp>
      <p:sp>
        <p:nvSpPr>
          <p:cNvPr id="13" name="Text 10"/>
          <p:cNvSpPr/>
          <p:nvPr/>
        </p:nvSpPr>
        <p:spPr>
          <a:xfrm>
            <a:off x="2445425" y="3833455"/>
            <a:ext cx="2740104" cy="342424"/>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ea typeface="Unbounded" pitchFamily="34" charset="-122"/>
                <a:cs typeface="Unbounded" pitchFamily="34" charset="-120"/>
              </a:rPr>
              <a:t>Servo Motor	</a:t>
            </a:r>
            <a:endParaRPr lang="en-US" sz="2150" dirty="0"/>
          </a:p>
        </p:txBody>
      </p:sp>
      <p:sp>
        <p:nvSpPr>
          <p:cNvPr id="14" name="Text 11"/>
          <p:cNvSpPr/>
          <p:nvPr/>
        </p:nvSpPr>
        <p:spPr>
          <a:xfrm>
            <a:off x="2445425" y="4315539"/>
            <a:ext cx="5883473" cy="1041083"/>
          </a:xfrm>
          <a:prstGeom prst="rect">
            <a:avLst/>
          </a:prstGeom>
          <a:noFill/>
          <a:ln/>
        </p:spPr>
        <p:txBody>
          <a:bodyPr wrap="square" lIns="0" tIns="0" rIns="0" bIns="0" rtlCol="0" anchor="t"/>
          <a:lstStyle/>
          <a:p>
            <a:pPr marL="0" indent="0" algn="l">
              <a:lnSpc>
                <a:spcPts val="2900"/>
              </a:lnSpc>
              <a:buNone/>
            </a:pPr>
            <a:r>
              <a:rPr lang="en-US" dirty="0">
                <a:latin typeface="Cabin" panose="020B0604020202020204" charset="0"/>
              </a:rPr>
              <a:t>A servo motor is a rotary or linear actuator designed for precise control of angular or linear position, speed, and acceleration.</a:t>
            </a:r>
            <a:endParaRPr lang="en-US" sz="1800" dirty="0">
              <a:latin typeface="Cabin" panose="020B0604020202020204" charset="0"/>
            </a:endParaRPr>
          </a:p>
        </p:txBody>
      </p:sp>
      <p:sp>
        <p:nvSpPr>
          <p:cNvPr id="15" name="Shape 12"/>
          <p:cNvSpPr/>
          <p:nvPr/>
        </p:nvSpPr>
        <p:spPr>
          <a:xfrm>
            <a:off x="1395948" y="6035040"/>
            <a:ext cx="815102" cy="30480"/>
          </a:xfrm>
          <a:prstGeom prst="roundRect">
            <a:avLst>
              <a:gd name="adj" fmla="val 114622"/>
            </a:avLst>
          </a:prstGeom>
          <a:solidFill>
            <a:srgbClr val="49606E"/>
          </a:solidFill>
          <a:ln/>
        </p:spPr>
      </p:sp>
      <p:sp>
        <p:nvSpPr>
          <p:cNvPr id="16" name="Shape 13"/>
          <p:cNvSpPr/>
          <p:nvPr/>
        </p:nvSpPr>
        <p:spPr>
          <a:xfrm>
            <a:off x="902434" y="5788343"/>
            <a:ext cx="523994" cy="523994"/>
          </a:xfrm>
          <a:prstGeom prst="roundRect">
            <a:avLst>
              <a:gd name="adj" fmla="val 6667"/>
            </a:avLst>
          </a:prstGeom>
          <a:solidFill>
            <a:srgbClr val="304755"/>
          </a:solidFill>
          <a:ln/>
        </p:spPr>
      </p:sp>
      <p:sp>
        <p:nvSpPr>
          <p:cNvPr id="17" name="Text 14"/>
          <p:cNvSpPr/>
          <p:nvPr/>
        </p:nvSpPr>
        <p:spPr>
          <a:xfrm>
            <a:off x="1032212" y="5885855"/>
            <a:ext cx="264319" cy="328851"/>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3</a:t>
            </a:r>
            <a:endParaRPr lang="en-US" sz="2550" dirty="0"/>
          </a:p>
        </p:txBody>
      </p:sp>
      <p:sp>
        <p:nvSpPr>
          <p:cNvPr id="18" name="Text 15"/>
          <p:cNvSpPr/>
          <p:nvPr/>
        </p:nvSpPr>
        <p:spPr>
          <a:xfrm>
            <a:off x="2445425" y="5759291"/>
            <a:ext cx="2980253" cy="342424"/>
          </a:xfrm>
          <a:prstGeom prst="rect">
            <a:avLst/>
          </a:prstGeom>
          <a:noFill/>
          <a:ln/>
        </p:spPr>
        <p:txBody>
          <a:bodyPr wrap="none" lIns="0" tIns="0" rIns="0" bIns="0" rtlCol="0" anchor="t"/>
          <a:lstStyle/>
          <a:p>
            <a:pPr marL="0" indent="0" algn="l">
              <a:lnSpc>
                <a:spcPts val="2650"/>
              </a:lnSpc>
              <a:buNone/>
            </a:pPr>
            <a:r>
              <a:rPr lang="en-US" sz="2150" dirty="0">
                <a:solidFill>
                  <a:srgbClr val="CAD6DE"/>
                </a:solidFill>
                <a:latin typeface="Unbounded" pitchFamily="34" charset="0"/>
              </a:rPr>
              <a:t>Arduino</a:t>
            </a:r>
            <a:endParaRPr lang="en-US" sz="2150" dirty="0"/>
          </a:p>
        </p:txBody>
      </p:sp>
      <p:sp>
        <p:nvSpPr>
          <p:cNvPr id="19" name="Text 16"/>
          <p:cNvSpPr/>
          <p:nvPr/>
        </p:nvSpPr>
        <p:spPr>
          <a:xfrm>
            <a:off x="2445425" y="6241375"/>
            <a:ext cx="5883473" cy="1117640"/>
          </a:xfrm>
          <a:prstGeom prst="rect">
            <a:avLst/>
          </a:prstGeom>
          <a:noFill/>
          <a:ln/>
        </p:spPr>
        <p:txBody>
          <a:bodyPr wrap="square" lIns="0" tIns="0" rIns="0" bIns="0" rtlCol="0" anchor="t"/>
          <a:lstStyle/>
          <a:p>
            <a:pPr marL="0" indent="0" algn="l">
              <a:lnSpc>
                <a:spcPts val="2900"/>
              </a:lnSpc>
              <a:buNone/>
            </a:pPr>
            <a:r>
              <a:rPr lang="en-US" dirty="0">
                <a:latin typeface="Cabin" panose="020B0604020202020204" charset="0"/>
              </a:rPr>
              <a:t>It consists of microcontroller boards that can be programmed to control various electronic devices and sensors</a:t>
            </a:r>
            <a:endParaRPr lang="en-US" sz="1800" dirty="0">
              <a:latin typeface="Cabin"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6504" y="1001554"/>
            <a:ext cx="7437239" cy="697468"/>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Unbounded" pitchFamily="34" charset="0"/>
                <a:ea typeface="Unbounded" pitchFamily="34" charset="-122"/>
                <a:cs typeface="Unbounded" pitchFamily="34" charset="-120"/>
              </a:rPr>
              <a:t>Parking Slot Detection</a:t>
            </a:r>
            <a:endParaRPr lang="en-US" sz="4350" dirty="0"/>
          </a:p>
        </p:txBody>
      </p:sp>
      <p:sp>
        <p:nvSpPr>
          <p:cNvPr id="4" name="Shape 1"/>
          <p:cNvSpPr/>
          <p:nvPr/>
        </p:nvSpPr>
        <p:spPr>
          <a:xfrm>
            <a:off x="6316504" y="2054781"/>
            <a:ext cx="3623310" cy="3211592"/>
          </a:xfrm>
          <a:prstGeom prst="roundRect">
            <a:avLst>
              <a:gd name="adj" fmla="val 1108"/>
            </a:avLst>
          </a:prstGeom>
          <a:solidFill>
            <a:srgbClr val="304755"/>
          </a:solidFill>
          <a:ln/>
        </p:spPr>
      </p:sp>
      <p:sp>
        <p:nvSpPr>
          <p:cNvPr id="5" name="Text 2"/>
          <p:cNvSpPr/>
          <p:nvPr/>
        </p:nvSpPr>
        <p:spPr>
          <a:xfrm>
            <a:off x="6553676" y="2291953"/>
            <a:ext cx="3148965" cy="697706"/>
          </a:xfrm>
          <a:prstGeom prst="rect">
            <a:avLst/>
          </a:prstGeom>
          <a:noFill/>
          <a:ln/>
        </p:spPr>
        <p:txBody>
          <a:bodyPr wrap="square" lIns="0" tIns="0" rIns="0" bIns="0" rtlCol="0" anchor="t"/>
          <a:lstStyle/>
          <a:p>
            <a:pPr marL="0" indent="0">
              <a:lnSpc>
                <a:spcPts val="2700"/>
              </a:lnSpc>
              <a:buNone/>
            </a:pPr>
            <a:r>
              <a:rPr lang="en-US" sz="2150" dirty="0">
                <a:solidFill>
                  <a:srgbClr val="CAD6DE"/>
                </a:solidFill>
                <a:latin typeface="Unbounded" pitchFamily="34" charset="0"/>
                <a:ea typeface="Unbounded" pitchFamily="34" charset="-122"/>
                <a:cs typeface="Unbounded" pitchFamily="34" charset="-120"/>
              </a:rPr>
              <a:t>Vacant Spot Identification</a:t>
            </a:r>
            <a:endParaRPr lang="en-US" sz="2150" dirty="0"/>
          </a:p>
        </p:txBody>
      </p:sp>
      <p:sp>
        <p:nvSpPr>
          <p:cNvPr id="6" name="Text 3"/>
          <p:cNvSpPr/>
          <p:nvPr/>
        </p:nvSpPr>
        <p:spPr>
          <a:xfrm>
            <a:off x="6553676" y="3131939"/>
            <a:ext cx="3148965" cy="1897261"/>
          </a:xfrm>
          <a:prstGeom prst="rect">
            <a:avLst/>
          </a:prstGeom>
          <a:noFill/>
          <a:ln/>
        </p:spPr>
        <p:txBody>
          <a:bodyPr wrap="square" lIns="0" tIns="0" rIns="0" bIns="0" rtlCol="0" anchor="t"/>
          <a:lstStyle/>
          <a:p>
            <a:pPr marL="0" indent="0">
              <a:lnSpc>
                <a:spcPts val="2950"/>
              </a:lnSpc>
              <a:buNone/>
            </a:pPr>
            <a:r>
              <a:rPr lang="en-US" sz="1850" dirty="0">
                <a:solidFill>
                  <a:srgbClr val="CAD6DE"/>
                </a:solidFill>
                <a:latin typeface="Cabin" pitchFamily="34" charset="0"/>
                <a:ea typeface="Cabin" pitchFamily="34" charset="-122"/>
                <a:cs typeface="Cabin" pitchFamily="34" charset="-120"/>
              </a:rPr>
              <a:t>The system uses sensor data to continuously monitor the occupancy status of each parking spot, identifying open spaces for drivers.</a:t>
            </a:r>
            <a:endParaRPr lang="en-US" sz="1850" dirty="0"/>
          </a:p>
        </p:txBody>
      </p:sp>
      <p:sp>
        <p:nvSpPr>
          <p:cNvPr id="7" name="Shape 4"/>
          <p:cNvSpPr/>
          <p:nvPr/>
        </p:nvSpPr>
        <p:spPr>
          <a:xfrm>
            <a:off x="10176986" y="2054781"/>
            <a:ext cx="3623310" cy="3211592"/>
          </a:xfrm>
          <a:prstGeom prst="roundRect">
            <a:avLst>
              <a:gd name="adj" fmla="val 1108"/>
            </a:avLst>
          </a:prstGeom>
          <a:solidFill>
            <a:srgbClr val="304755"/>
          </a:solidFill>
          <a:ln/>
        </p:spPr>
      </p:sp>
      <p:sp>
        <p:nvSpPr>
          <p:cNvPr id="8" name="Text 5"/>
          <p:cNvSpPr/>
          <p:nvPr/>
        </p:nvSpPr>
        <p:spPr>
          <a:xfrm>
            <a:off x="10414159" y="2291953"/>
            <a:ext cx="3027640" cy="348853"/>
          </a:xfrm>
          <a:prstGeom prst="rect">
            <a:avLst/>
          </a:prstGeom>
          <a:noFill/>
          <a:ln/>
        </p:spPr>
        <p:txBody>
          <a:bodyPr wrap="none" lIns="0" tIns="0" rIns="0" bIns="0" rtlCol="0" anchor="t"/>
          <a:lstStyle/>
          <a:p>
            <a:pPr marL="0" indent="0">
              <a:lnSpc>
                <a:spcPts val="2700"/>
              </a:lnSpc>
              <a:buNone/>
            </a:pPr>
            <a:r>
              <a:rPr lang="en-US" sz="2150" dirty="0">
                <a:solidFill>
                  <a:srgbClr val="CAD6DE"/>
                </a:solidFill>
                <a:latin typeface="Unbounded" pitchFamily="34" charset="0"/>
                <a:ea typeface="Unbounded" pitchFamily="34" charset="-122"/>
                <a:cs typeface="Unbounded" pitchFamily="34" charset="-120"/>
              </a:rPr>
              <a:t>Dynamic Mapping</a:t>
            </a:r>
            <a:endParaRPr lang="en-US" sz="2150" dirty="0"/>
          </a:p>
        </p:txBody>
      </p:sp>
      <p:sp>
        <p:nvSpPr>
          <p:cNvPr id="9" name="Text 6"/>
          <p:cNvSpPr/>
          <p:nvPr/>
        </p:nvSpPr>
        <p:spPr>
          <a:xfrm>
            <a:off x="10414159" y="2783086"/>
            <a:ext cx="3148965" cy="1897261"/>
          </a:xfrm>
          <a:prstGeom prst="rect">
            <a:avLst/>
          </a:prstGeom>
          <a:noFill/>
          <a:ln/>
        </p:spPr>
        <p:txBody>
          <a:bodyPr wrap="square" lIns="0" tIns="0" rIns="0" bIns="0" rtlCol="0" anchor="t"/>
          <a:lstStyle/>
          <a:p>
            <a:pPr marL="0" indent="0">
              <a:lnSpc>
                <a:spcPts val="2950"/>
              </a:lnSpc>
              <a:buNone/>
            </a:pPr>
            <a:r>
              <a:rPr lang="en-US" sz="1850" dirty="0">
                <a:solidFill>
                  <a:srgbClr val="CAD6DE"/>
                </a:solidFill>
                <a:latin typeface="Cabin" pitchFamily="34" charset="0"/>
                <a:ea typeface="Cabin" pitchFamily="34" charset="-122"/>
                <a:cs typeface="Cabin" pitchFamily="34" charset="-120"/>
              </a:rPr>
              <a:t>A digital map of the parking area is generated, with real-time updates on available and occupied spots displayed to users.</a:t>
            </a:r>
            <a:endParaRPr lang="en-US" sz="1850" dirty="0"/>
          </a:p>
        </p:txBody>
      </p:sp>
      <p:sp>
        <p:nvSpPr>
          <p:cNvPr id="10" name="Shape 7"/>
          <p:cNvSpPr/>
          <p:nvPr/>
        </p:nvSpPr>
        <p:spPr>
          <a:xfrm>
            <a:off x="6316504" y="5503545"/>
            <a:ext cx="7483792" cy="1724382"/>
          </a:xfrm>
          <a:prstGeom prst="roundRect">
            <a:avLst>
              <a:gd name="adj" fmla="val 2063"/>
            </a:avLst>
          </a:prstGeom>
          <a:solidFill>
            <a:srgbClr val="304755"/>
          </a:solidFill>
          <a:ln/>
        </p:spPr>
      </p:sp>
      <p:sp>
        <p:nvSpPr>
          <p:cNvPr id="11" name="Text 8"/>
          <p:cNvSpPr/>
          <p:nvPr/>
        </p:nvSpPr>
        <p:spPr>
          <a:xfrm>
            <a:off x="6553676" y="5740718"/>
            <a:ext cx="3180517" cy="348853"/>
          </a:xfrm>
          <a:prstGeom prst="rect">
            <a:avLst/>
          </a:prstGeom>
          <a:noFill/>
          <a:ln/>
        </p:spPr>
        <p:txBody>
          <a:bodyPr wrap="none" lIns="0" tIns="0" rIns="0" bIns="0" rtlCol="0" anchor="t"/>
          <a:lstStyle/>
          <a:p>
            <a:pPr marL="0" indent="0">
              <a:lnSpc>
                <a:spcPts val="2700"/>
              </a:lnSpc>
              <a:buNone/>
            </a:pPr>
            <a:r>
              <a:rPr lang="en-US" sz="2150" dirty="0">
                <a:solidFill>
                  <a:srgbClr val="CAD6DE"/>
                </a:solidFill>
                <a:latin typeface="Unbounded" pitchFamily="34" charset="0"/>
                <a:ea typeface="Unbounded" pitchFamily="34" charset="-122"/>
                <a:cs typeface="Unbounded" pitchFamily="34" charset="-120"/>
              </a:rPr>
              <a:t>Adaptive Guidance</a:t>
            </a:r>
            <a:endParaRPr lang="en-US" sz="2150" dirty="0"/>
          </a:p>
        </p:txBody>
      </p:sp>
      <p:sp>
        <p:nvSpPr>
          <p:cNvPr id="12" name="Text 9"/>
          <p:cNvSpPr/>
          <p:nvPr/>
        </p:nvSpPr>
        <p:spPr>
          <a:xfrm>
            <a:off x="6553676" y="6231850"/>
            <a:ext cx="7009448" cy="758904"/>
          </a:xfrm>
          <a:prstGeom prst="rect">
            <a:avLst/>
          </a:prstGeom>
          <a:noFill/>
          <a:ln/>
        </p:spPr>
        <p:txBody>
          <a:bodyPr wrap="square" lIns="0" tIns="0" rIns="0" bIns="0" rtlCol="0" anchor="t"/>
          <a:lstStyle/>
          <a:p>
            <a:pPr marL="0" indent="0">
              <a:lnSpc>
                <a:spcPts val="2950"/>
              </a:lnSpc>
              <a:buNone/>
            </a:pPr>
            <a:r>
              <a:rPr lang="en-US" sz="1850" dirty="0">
                <a:solidFill>
                  <a:srgbClr val="CAD6DE"/>
                </a:solidFill>
                <a:latin typeface="Cabin" pitchFamily="34" charset="0"/>
                <a:ea typeface="Cabin" pitchFamily="34" charset="-122"/>
                <a:cs typeface="Cabin" pitchFamily="34" charset="-120"/>
              </a:rPr>
              <a:t>The system provides turn-by-turn directions to the nearest available parking spot, optimizing the driver's parking experience.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14720"/>
            <a:ext cx="7582614" cy="1312069"/>
          </a:xfrm>
          <a:prstGeom prst="rect">
            <a:avLst/>
          </a:prstGeom>
          <a:noFill/>
          <a:ln/>
        </p:spPr>
        <p:txBody>
          <a:bodyPr wrap="squar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Vehicle Tracking and Monitoring</a:t>
            </a:r>
            <a:endParaRPr lang="en-US" sz="4100" dirty="0"/>
          </a:p>
        </p:txBody>
      </p:sp>
      <p:pic>
        <p:nvPicPr>
          <p:cNvPr id="4" name="Image 1" descr="preencoded.png"/>
          <p:cNvPicPr>
            <a:picLocks noChangeAspect="1"/>
          </p:cNvPicPr>
          <p:nvPr/>
        </p:nvPicPr>
        <p:blipFill>
          <a:blip r:embed="rId4"/>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Vehicle Entry</a:t>
            </a:r>
            <a:endParaRPr lang="en-US" sz="2050" dirty="0"/>
          </a:p>
        </p:txBody>
      </p:sp>
      <p:sp>
        <p:nvSpPr>
          <p:cNvPr id="6" name="Text 2"/>
          <p:cNvSpPr/>
          <p:nvPr/>
        </p:nvSpPr>
        <p:spPr>
          <a:xfrm>
            <a:off x="2230517" y="2946202"/>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Sensors at the entrance detect vehicles and initiate the tracking process.</a:t>
            </a:r>
            <a:endParaRPr lang="en-US" sz="1750" dirty="0"/>
          </a:p>
        </p:txBody>
      </p:sp>
      <p:pic>
        <p:nvPicPr>
          <p:cNvPr id="7" name="Image 2" descr="preencoded.png"/>
          <p:cNvPicPr>
            <a:picLocks noChangeAspect="1"/>
          </p:cNvPicPr>
          <p:nvPr/>
        </p:nvPicPr>
        <p:blipFill>
          <a:blip r:embed="rId5"/>
          <a:stretch>
            <a:fillRect/>
          </a:stretch>
        </p:blipFill>
        <p:spPr>
          <a:xfrm>
            <a:off x="780693" y="4045863"/>
            <a:ext cx="1115258" cy="1784509"/>
          </a:xfrm>
          <a:prstGeom prst="rect">
            <a:avLst/>
          </a:prstGeom>
        </p:spPr>
      </p:pic>
      <p:sp>
        <p:nvSpPr>
          <p:cNvPr id="8" name="Text 3"/>
          <p:cNvSpPr/>
          <p:nvPr/>
        </p:nvSpPr>
        <p:spPr>
          <a:xfrm>
            <a:off x="2230517" y="4268867"/>
            <a:ext cx="3575090"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Occupancy Monitoring</a:t>
            </a:r>
            <a:endParaRPr lang="en-US" sz="2050" dirty="0"/>
          </a:p>
        </p:txBody>
      </p:sp>
      <p:sp>
        <p:nvSpPr>
          <p:cNvPr id="9" name="Text 4"/>
          <p:cNvSpPr/>
          <p:nvPr/>
        </p:nvSpPr>
        <p:spPr>
          <a:xfrm>
            <a:off x="2230517" y="4730710"/>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The system continuously tracks the location and duration of each vehicle in the parking area.</a:t>
            </a:r>
            <a:endParaRPr lang="en-US" sz="1750" dirty="0"/>
          </a:p>
        </p:txBody>
      </p:sp>
      <p:pic>
        <p:nvPicPr>
          <p:cNvPr id="10" name="Image 3" descr="preencoded.png"/>
          <p:cNvPicPr>
            <a:picLocks noChangeAspect="1"/>
          </p:cNvPicPr>
          <p:nvPr/>
        </p:nvPicPr>
        <p:blipFill>
          <a:blip r:embed="rId6"/>
          <a:stretch>
            <a:fillRect/>
          </a:stretch>
        </p:blipFill>
        <p:spPr>
          <a:xfrm>
            <a:off x="780693" y="5830372"/>
            <a:ext cx="1115258" cy="1784509"/>
          </a:xfrm>
          <a:prstGeom prst="rect">
            <a:avLst/>
          </a:prstGeom>
        </p:spPr>
      </p:pic>
      <p:sp>
        <p:nvSpPr>
          <p:cNvPr id="11" name="Text 5"/>
          <p:cNvSpPr/>
          <p:nvPr/>
        </p:nvSpPr>
        <p:spPr>
          <a:xfrm>
            <a:off x="2230517" y="6053376"/>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Vehicle Exit</a:t>
            </a:r>
            <a:endParaRPr lang="en-US" sz="2050" dirty="0"/>
          </a:p>
        </p:txBody>
      </p:sp>
      <p:sp>
        <p:nvSpPr>
          <p:cNvPr id="12" name="Text 6"/>
          <p:cNvSpPr/>
          <p:nvPr/>
        </p:nvSpPr>
        <p:spPr>
          <a:xfrm>
            <a:off x="2230517" y="6515219"/>
            <a:ext cx="6132790" cy="713899"/>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Sensors at the exit record the vehicle's departure and stop the payment process.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109</TotalTime>
  <Words>969</Words>
  <Application>Microsoft Office PowerPoint</Application>
  <PresentationFormat>Custom</PresentationFormat>
  <Paragraphs>123</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Bookman Old Style</vt:lpstr>
      <vt:lpstr>Arial</vt:lpstr>
      <vt:lpstr>Rockwell</vt:lpstr>
      <vt:lpstr>Cabin</vt:lpstr>
      <vt:lpstr>Unbounded</vt:lpstr>
      <vt:lpstr>Damask</vt:lpstr>
      <vt:lpstr>PowerPoint Presentation</vt:lpstr>
      <vt:lpstr>PowerPoint Presentation</vt:lpstr>
      <vt:lpstr>How the System Works</vt:lpstr>
      <vt:lpstr>PowerPoint Presentation</vt:lpstr>
      <vt:lpstr>Circuit Diagram</vt:lpstr>
      <vt:lpstr>Code Overview</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Rohan Saxena RS2311047010137</cp:lastModifiedBy>
  <cp:revision>3</cp:revision>
  <dcterms:created xsi:type="dcterms:W3CDTF">2024-10-22T05:25:49Z</dcterms:created>
  <dcterms:modified xsi:type="dcterms:W3CDTF">2025-01-10T03:56:56Z</dcterms:modified>
</cp:coreProperties>
</file>